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</p:sldMasterIdLst>
  <p:notesMasterIdLst>
    <p:notesMasterId r:id="rId26"/>
  </p:notesMasterIdLst>
  <p:sldIdLst>
    <p:sldId id="259" r:id="rId6"/>
    <p:sldId id="2147482388" r:id="rId7"/>
    <p:sldId id="2147482404" r:id="rId8"/>
    <p:sldId id="2147482390" r:id="rId9"/>
    <p:sldId id="2147482107" r:id="rId10"/>
    <p:sldId id="2147482405" r:id="rId11"/>
    <p:sldId id="2147482117" r:id="rId12"/>
    <p:sldId id="2147482233" r:id="rId13"/>
    <p:sldId id="2147482120" r:id="rId14"/>
    <p:sldId id="2147482397" r:id="rId15"/>
    <p:sldId id="2147482208" r:id="rId16"/>
    <p:sldId id="2147482398" r:id="rId17"/>
    <p:sldId id="2147482392" r:id="rId18"/>
    <p:sldId id="2147482395" r:id="rId19"/>
    <p:sldId id="2147482402" r:id="rId20"/>
    <p:sldId id="2147482403" r:id="rId21"/>
    <p:sldId id="2147482393" r:id="rId22"/>
    <p:sldId id="2147482394" r:id="rId23"/>
    <p:sldId id="2147482396" r:id="rId24"/>
    <p:sldId id="21474824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F6B008-5047-0B3C-AC68-C86A37209A12}" name="MULDER Ellen" initials="EM" userId="S::emu@cefic.be::55007162-106e-4954-b4ab-f863f3bce8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97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0E79D-CCF9-48E2-B806-03C3E7C0BF56}" v="11" dt="2026-03-03T08:17:51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3447" autoAdjust="0"/>
  </p:normalViewPr>
  <p:slideViewPr>
    <p:cSldViewPr snapToGrid="0" showGuides="1">
      <p:cViewPr varScale="1">
        <p:scale>
          <a:sx n="102" d="100"/>
          <a:sy n="102" d="100"/>
        </p:scale>
        <p:origin x="726" y="318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774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LDER Ellen" userId="55007162-106e-4954-b4ab-f863f3bce81e" providerId="ADAL" clId="{857F38D7-1B33-49F1-B777-9A34F8E8365B}"/>
    <pc:docChg chg="modSld">
      <pc:chgData name="MULDER Ellen" userId="55007162-106e-4954-b4ab-f863f3bce81e" providerId="ADAL" clId="{857F38D7-1B33-49F1-B777-9A34F8E8365B}" dt="2026-03-03T11:35:57.139" v="1" actId="20577"/>
      <pc:docMkLst>
        <pc:docMk/>
      </pc:docMkLst>
      <pc:sldChg chg="modSp mod">
        <pc:chgData name="MULDER Ellen" userId="55007162-106e-4954-b4ab-f863f3bce81e" providerId="ADAL" clId="{857F38D7-1B33-49F1-B777-9A34F8E8365B}" dt="2026-03-03T11:35:57.139" v="1" actId="20577"/>
        <pc:sldMkLst>
          <pc:docMk/>
          <pc:sldMk cId="770960556" sldId="2147482406"/>
        </pc:sldMkLst>
        <pc:spChg chg="mod">
          <ac:chgData name="MULDER Ellen" userId="55007162-106e-4954-b4ab-f863f3bce81e" providerId="ADAL" clId="{857F38D7-1B33-49F1-B777-9A34F8E8365B}" dt="2026-03-03T11:35:57.139" v="1" actId="20577"/>
          <ac:spMkLst>
            <pc:docMk/>
            <pc:sldMk cId="770960556" sldId="2147482406"/>
            <ac:spMk id="2" creationId="{D4870AD9-7D49-E7C1-3749-ABB1D61ECC8B}"/>
          </ac:spMkLst>
        </pc:spChg>
      </pc:sldChg>
    </pc:docChg>
  </pc:docChgLst>
  <pc:docChgLst>
    <pc:chgData name="HADHRI Moncef" userId="895ef482-96ff-4dd4-9c74-0dc92131d96c" providerId="ADAL" clId="{D12E8F2D-18E1-4D59-B488-E6EF4FA6600E}"/>
    <pc:docChg chg="undo custSel addSld delSld modSld">
      <pc:chgData name="HADHRI Moncef" userId="895ef482-96ff-4dd4-9c74-0dc92131d96c" providerId="ADAL" clId="{D12E8F2D-18E1-4D59-B488-E6EF4FA6600E}" dt="2026-03-03T08:17:59.901" v="81" actId="14100"/>
      <pc:docMkLst>
        <pc:docMk/>
      </pc:docMkLst>
      <pc:sldChg chg="addSp delSp modSp mod">
        <pc:chgData name="HADHRI Moncef" userId="895ef482-96ff-4dd4-9c74-0dc92131d96c" providerId="ADAL" clId="{D12E8F2D-18E1-4D59-B488-E6EF4FA6600E}" dt="2026-03-03T08:06:38.163" v="69" actId="14100"/>
        <pc:sldMkLst>
          <pc:docMk/>
          <pc:sldMk cId="4075653359" sldId="2147482107"/>
        </pc:sldMkLst>
        <pc:spChg chg="add mod">
          <ac:chgData name="HADHRI Moncef" userId="895ef482-96ff-4dd4-9c74-0dc92131d96c" providerId="ADAL" clId="{D12E8F2D-18E1-4D59-B488-E6EF4FA6600E}" dt="2026-03-03T08:01:45.090" v="54"/>
          <ac:spMkLst>
            <pc:docMk/>
            <pc:sldMk cId="4075653359" sldId="2147482107"/>
            <ac:spMk id="2" creationId="{3F213CE6-E4F9-8156-4991-80D525E98C27}"/>
          </ac:spMkLst>
        </pc:spChg>
        <pc:spChg chg="mod">
          <ac:chgData name="HADHRI Moncef" userId="895ef482-96ff-4dd4-9c74-0dc92131d96c" providerId="ADAL" clId="{D12E8F2D-18E1-4D59-B488-E6EF4FA6600E}" dt="2026-03-03T08:02:34.872" v="59" actId="20577"/>
          <ac:spMkLst>
            <pc:docMk/>
            <pc:sldMk cId="4075653359" sldId="2147482107"/>
            <ac:spMk id="3" creationId="{A283C93E-C000-B3BD-EB87-C91F45546133}"/>
          </ac:spMkLst>
        </pc:spChg>
        <pc:spChg chg="del mod">
          <ac:chgData name="HADHRI Moncef" userId="895ef482-96ff-4dd4-9c74-0dc92131d96c" providerId="ADAL" clId="{D12E8F2D-18E1-4D59-B488-E6EF4FA6600E}" dt="2026-03-03T08:01:44.198" v="53" actId="478"/>
          <ac:spMkLst>
            <pc:docMk/>
            <pc:sldMk cId="4075653359" sldId="2147482107"/>
            <ac:spMk id="7" creationId="{C76B3E55-ED34-077A-F989-14C4EB531408}"/>
          </ac:spMkLst>
        </pc:spChg>
        <pc:picChg chg="del mod">
          <ac:chgData name="HADHRI Moncef" userId="895ef482-96ff-4dd4-9c74-0dc92131d96c" providerId="ADAL" clId="{D12E8F2D-18E1-4D59-B488-E6EF4FA6600E}" dt="2026-03-03T08:06:13.731" v="63" actId="478"/>
          <ac:picMkLst>
            <pc:docMk/>
            <pc:sldMk cId="4075653359" sldId="2147482107"/>
            <ac:picMk id="5" creationId="{06F07B5E-97EE-82E4-AA44-34772D53A713}"/>
          </ac:picMkLst>
        </pc:picChg>
        <pc:picChg chg="del">
          <ac:chgData name="HADHRI Moncef" userId="895ef482-96ff-4dd4-9c74-0dc92131d96c" providerId="ADAL" clId="{D12E8F2D-18E1-4D59-B488-E6EF4FA6600E}" dt="2026-03-03T08:02:19.987" v="55" actId="478"/>
          <ac:picMkLst>
            <pc:docMk/>
            <pc:sldMk cId="4075653359" sldId="2147482107"/>
            <ac:picMk id="8" creationId="{7E11B5F0-4D43-08DF-58EF-EAC7B4FF7D99}"/>
          </ac:picMkLst>
        </pc:picChg>
        <pc:picChg chg="mod">
          <ac:chgData name="HADHRI Moncef" userId="895ef482-96ff-4dd4-9c74-0dc92131d96c" providerId="ADAL" clId="{D12E8F2D-18E1-4D59-B488-E6EF4FA6600E}" dt="2026-03-03T08:06:38.163" v="69" actId="14100"/>
          <ac:picMkLst>
            <pc:docMk/>
            <pc:sldMk cId="4075653359" sldId="2147482107"/>
            <ac:picMk id="9" creationId="{6A1AB9D8-5F18-0533-EB3A-31175B350EB6}"/>
          </ac:picMkLst>
        </pc:picChg>
      </pc:sldChg>
      <pc:sldChg chg="addSp delSp modSp mod modClrScheme chgLayout">
        <pc:chgData name="HADHRI Moncef" userId="895ef482-96ff-4dd4-9c74-0dc92131d96c" providerId="ADAL" clId="{D12E8F2D-18E1-4D59-B488-E6EF4FA6600E}" dt="2026-03-03T08:17:59.901" v="81" actId="14100"/>
        <pc:sldMkLst>
          <pc:docMk/>
          <pc:sldMk cId="2503031363" sldId="2147482388"/>
        </pc:sldMkLst>
        <pc:spChg chg="mod">
          <ac:chgData name="HADHRI Moncef" userId="895ef482-96ff-4dd4-9c74-0dc92131d96c" providerId="ADAL" clId="{D12E8F2D-18E1-4D59-B488-E6EF4FA6600E}" dt="2026-03-03T07:49:40.025" v="4" actId="26606"/>
          <ac:spMkLst>
            <pc:docMk/>
            <pc:sldMk cId="2503031363" sldId="2147482388"/>
            <ac:spMk id="2" creationId="{911A0354-6BAC-EFB8-2587-F6BAE3D541F2}"/>
          </ac:spMkLst>
        </pc:spChg>
        <pc:spChg chg="mod ord">
          <ac:chgData name="HADHRI Moncef" userId="895ef482-96ff-4dd4-9c74-0dc92131d96c" providerId="ADAL" clId="{D12E8F2D-18E1-4D59-B488-E6EF4FA6600E}" dt="2026-03-03T07:49:40.025" v="4" actId="26606"/>
          <ac:spMkLst>
            <pc:docMk/>
            <pc:sldMk cId="2503031363" sldId="2147482388"/>
            <ac:spMk id="4" creationId="{150E84F8-88A8-6AD2-DBB3-0052E70AB291}"/>
          </ac:spMkLst>
        </pc:spChg>
        <pc:spChg chg="mod">
          <ac:chgData name="HADHRI Moncef" userId="895ef482-96ff-4dd4-9c74-0dc92131d96c" providerId="ADAL" clId="{D12E8F2D-18E1-4D59-B488-E6EF4FA6600E}" dt="2026-03-03T07:49:40.025" v="4" actId="26606"/>
          <ac:spMkLst>
            <pc:docMk/>
            <pc:sldMk cId="2503031363" sldId="2147482388"/>
            <ac:spMk id="5" creationId="{9D91C896-E682-B8AC-0D74-543FEA7015F2}"/>
          </ac:spMkLst>
        </pc:spChg>
        <pc:spChg chg="add del mod">
          <ac:chgData name="HADHRI Moncef" userId="895ef482-96ff-4dd4-9c74-0dc92131d96c" providerId="ADAL" clId="{D12E8F2D-18E1-4D59-B488-E6EF4FA6600E}" dt="2026-03-03T07:49:40.025" v="4" actId="26606"/>
          <ac:spMkLst>
            <pc:docMk/>
            <pc:sldMk cId="2503031363" sldId="2147482388"/>
            <ac:spMk id="11" creationId="{9301C999-B2F8-6FFF-E09D-2B8E31CD158E}"/>
          </ac:spMkLst>
        </pc:spChg>
        <pc:picChg chg="mod">
          <ac:chgData name="HADHRI Moncef" userId="895ef482-96ff-4dd4-9c74-0dc92131d96c" providerId="ADAL" clId="{D12E8F2D-18E1-4D59-B488-E6EF4FA6600E}" dt="2026-03-03T08:17:59.901" v="81" actId="14100"/>
          <ac:picMkLst>
            <pc:docMk/>
            <pc:sldMk cId="2503031363" sldId="2147482388"/>
            <ac:picMk id="3" creationId="{3097267A-C206-DD9C-D31D-A39414A31FEF}"/>
          </ac:picMkLst>
        </pc:picChg>
        <pc:picChg chg="del">
          <ac:chgData name="HADHRI Moncef" userId="895ef482-96ff-4dd4-9c74-0dc92131d96c" providerId="ADAL" clId="{D12E8F2D-18E1-4D59-B488-E6EF4FA6600E}" dt="2026-03-03T07:49:01.585" v="2" actId="478"/>
          <ac:picMkLst>
            <pc:docMk/>
            <pc:sldMk cId="2503031363" sldId="2147482388"/>
            <ac:picMk id="3" creationId="{B64A7553-ADE4-86D7-60A8-F4DAF2383767}"/>
          </ac:picMkLst>
        </pc:picChg>
        <pc:picChg chg="del mod">
          <ac:chgData name="HADHRI Moncef" userId="895ef482-96ff-4dd4-9c74-0dc92131d96c" providerId="ADAL" clId="{D12E8F2D-18E1-4D59-B488-E6EF4FA6600E}" dt="2026-03-03T08:17:46.037" v="77" actId="478"/>
          <ac:picMkLst>
            <pc:docMk/>
            <pc:sldMk cId="2503031363" sldId="2147482388"/>
            <ac:picMk id="6" creationId="{B1AC540F-EB0F-D113-B1F8-EB52E3B4C90A}"/>
          </ac:picMkLst>
        </pc:picChg>
        <pc:picChg chg="del">
          <ac:chgData name="HADHRI Moncef" userId="895ef482-96ff-4dd4-9c74-0dc92131d96c" providerId="ADAL" clId="{D12E8F2D-18E1-4D59-B488-E6EF4FA6600E}" dt="2026-03-03T07:48:41.776" v="1" actId="478"/>
          <ac:picMkLst>
            <pc:docMk/>
            <pc:sldMk cId="2503031363" sldId="2147482388"/>
            <ac:picMk id="7" creationId="{BB2A5EAB-095B-867C-412A-0DF4D8871C82}"/>
          </ac:picMkLst>
        </pc:picChg>
      </pc:sldChg>
      <pc:sldChg chg="delSp modSp mod">
        <pc:chgData name="HADHRI Moncef" userId="895ef482-96ff-4dd4-9c74-0dc92131d96c" providerId="ADAL" clId="{D12E8F2D-18E1-4D59-B488-E6EF4FA6600E}" dt="2026-03-03T08:15:50.009" v="74" actId="1076"/>
        <pc:sldMkLst>
          <pc:docMk/>
          <pc:sldMk cId="736999299" sldId="2147482397"/>
        </pc:sldMkLst>
        <pc:picChg chg="del">
          <ac:chgData name="HADHRI Moncef" userId="895ef482-96ff-4dd4-9c74-0dc92131d96c" providerId="ADAL" clId="{D12E8F2D-18E1-4D59-B488-E6EF4FA6600E}" dt="2026-03-03T08:14:35.374" v="71" actId="478"/>
          <ac:picMkLst>
            <pc:docMk/>
            <pc:sldMk cId="736999299" sldId="2147482397"/>
            <ac:picMk id="3" creationId="{D8B32FE7-F1F6-281B-F8D3-177005B4D167}"/>
          </ac:picMkLst>
        </pc:picChg>
        <pc:picChg chg="mod">
          <ac:chgData name="HADHRI Moncef" userId="895ef482-96ff-4dd4-9c74-0dc92131d96c" providerId="ADAL" clId="{D12E8F2D-18E1-4D59-B488-E6EF4FA6600E}" dt="2026-03-03T08:15:50.009" v="74" actId="1076"/>
          <ac:picMkLst>
            <pc:docMk/>
            <pc:sldMk cId="736999299" sldId="2147482397"/>
            <ac:picMk id="5" creationId="{1DD53750-EED2-2826-405D-5E8836BCBFB0}"/>
          </ac:picMkLst>
        </pc:picChg>
      </pc:sldChg>
      <pc:sldChg chg="modSp mod">
        <pc:chgData name="HADHRI Moncef" userId="895ef482-96ff-4dd4-9c74-0dc92131d96c" providerId="ADAL" clId="{D12E8F2D-18E1-4D59-B488-E6EF4FA6600E}" dt="2026-03-03T08:16:33.622" v="76" actId="1076"/>
        <pc:sldMkLst>
          <pc:docMk/>
          <pc:sldMk cId="770960556" sldId="2147482406"/>
        </pc:sldMkLst>
        <pc:picChg chg="mod">
          <ac:chgData name="HADHRI Moncef" userId="895ef482-96ff-4dd4-9c74-0dc92131d96c" providerId="ADAL" clId="{D12E8F2D-18E1-4D59-B488-E6EF4FA6600E}" dt="2026-03-03T08:16:33.622" v="76" actId="1076"/>
          <ac:picMkLst>
            <pc:docMk/>
            <pc:sldMk cId="770960556" sldId="2147482406"/>
            <ac:picMk id="5" creationId="{8F193D30-B8C1-219A-117D-C0AE21D604E6}"/>
          </ac:picMkLst>
        </pc:picChg>
      </pc:sldChg>
      <pc:sldChg chg="add del">
        <pc:chgData name="HADHRI Moncef" userId="895ef482-96ff-4dd4-9c74-0dc92131d96c" providerId="ADAL" clId="{D12E8F2D-18E1-4D59-B488-E6EF4FA6600E}" dt="2026-03-03T07:54:53.937" v="17" actId="47"/>
        <pc:sldMkLst>
          <pc:docMk/>
          <pc:sldMk cId="72837848" sldId="2147482407"/>
        </pc:sldMkLst>
      </pc:sldChg>
      <pc:sldChg chg="add del">
        <pc:chgData name="HADHRI Moncef" userId="895ef482-96ff-4dd4-9c74-0dc92131d96c" providerId="ADAL" clId="{D12E8F2D-18E1-4D59-B488-E6EF4FA6600E}" dt="2026-03-03T08:06:44.737" v="70" actId="47"/>
        <pc:sldMkLst>
          <pc:docMk/>
          <pc:sldMk cId="2689688997" sldId="2147482407"/>
        </pc:sldMkLst>
      </pc:sldChg>
      <pc:sldChg chg="add del">
        <pc:chgData name="HADHRI Moncef" userId="895ef482-96ff-4dd4-9c74-0dc92131d96c" providerId="ADAL" clId="{D12E8F2D-18E1-4D59-B488-E6EF4FA6600E}" dt="2026-03-03T08:02:46.034" v="60" actId="47"/>
        <pc:sldMkLst>
          <pc:docMk/>
          <pc:sldMk cId="3763557230" sldId="21474824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4EF4-26AE-41A7-8458-9A4ADA0E05F6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DE42F-E5B7-4D35-9EDA-31840E065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3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3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7A49F-777E-BAB2-C55D-40F062D7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7EFE2-F5C0-354D-26DD-8F30F86FE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7DF7EB-4C77-AAB3-8A30-6B544C338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CA171-A970-32FC-93FD-56AB16F11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A7722-B6DA-1E0E-8244-590B977EE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0996B-04F2-7195-5C0C-B809647AC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76C83-FD0B-83D7-35F4-E8CFA45A4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26329-7838-0161-4AD4-237CFA30C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028B5-61B7-6040-614B-6E2717FB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5D61F-EDF7-0CE0-3C8E-9A0E4A2D7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2892D-1619-FF09-6198-5C51B40C0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E6606-D8F3-C003-2AF6-B4CFF974D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3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4C602-63BD-85AC-9215-2485ED955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536EA-2B07-FECB-2DEF-7222FB819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4F890-5356-256B-2BD6-7A0BD9C65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23FBC-335D-7F75-28CD-9974511B1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2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7CD1B2-D410-84B4-A153-6F9DC8C8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D73816-2460-22D4-83A9-18EFD76DD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A549F-B0C5-3670-2C37-EE8C0D03C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17B6C-7E05-FB5F-96C7-CE12A3185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5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AC7E9-3B8E-9D02-A5D7-A1A3F443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6638D-B802-C724-C0D5-3EB8138CB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3BAC68-7113-3F77-BCED-0D5316206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13FEA-F10A-8275-1878-6D21DA68B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5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D8D19-33E2-BB67-B798-155853C76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D0902-FB9D-0FBB-DAF5-0F1E1EE52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8C3EB-C0D4-77A4-1D9D-D47ED42E9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1CCCF-43CC-9203-DFBD-772395C7E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4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4B04B-F0B2-A90A-CDE4-F6E6AF04A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CC6EC-DC23-38FF-7017-14466E66B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B3B4B-20E0-D24F-FBF8-42A944984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D1F23-307E-C999-9F7D-F5AFEDD5D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3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08B5-A4AE-3A90-8BE8-2FB7B97A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B60B8-6395-DA1F-39A3-666B5DF40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913DD-B8D2-8BAC-A6DA-7A537F4EA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F49CD-1552-A46B-FC91-DA9DDED97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18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99ADF-7096-9CB0-C28C-D7C90E45B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4EA244-F2A3-D59B-907B-4DCB1ADED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79B087-5AD0-3FDD-60C4-CA99F5E9B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ADE2C-C8A6-2045-BAB5-9BD98CD9A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5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5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46E59-68DC-1F31-EF82-908342669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A418C-CF5C-3E4A-0C37-5E3D76803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ED41F-BCAF-40C0-6D63-BC4425840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b="0" dirty="0">
              <a:solidFill>
                <a:schemeClr val="accent3"/>
              </a:solidFill>
              <a:latin typeface="Aptos" panose="020B0004020202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F3F26-F805-CF21-5154-570EC22C0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6E66-97B3-48AE-A1D7-C0617C43C904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321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2D903-D97C-DE8D-3891-DB838E4C7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F36B8-1991-CC32-5477-B22003923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8CB3D-6A24-4817-7DBD-BA6728916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6CC53-2DD3-09C1-C3D1-1905D88C3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16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C4008-8D5E-1007-9E2B-D2FCA3DDB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6D10B8-8ABD-E3B1-BF05-C185404339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DF2E4-90BB-404D-6D90-C9C19212F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365F-D742-9D9A-D777-7F7EEFFD9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2596A-7E0F-CBE7-5005-AD41117C8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A747E-D9EE-E6BB-CF7F-57895EAC72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44A246-825F-9079-5C9F-D2CA24686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lnSpc>
                <a:spcPct val="107000"/>
              </a:lnSpc>
              <a:spcAft>
                <a:spcPts val="800"/>
              </a:spcAft>
            </a:pPr>
            <a:endParaRPr lang="en-GB" sz="1800" b="1" u="sng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6221F-E33B-AF4F-0273-840AB991A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B961A-3E2A-CDFE-0EE5-F08CF3B27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4B873A-3DC4-D6A6-3034-52D0FC64D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ADA1E-BC05-A975-8D5B-E16EFBB80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lnSpc>
                <a:spcPct val="107000"/>
              </a:lnSpc>
              <a:spcAft>
                <a:spcPts val="800"/>
              </a:spcAft>
            </a:pPr>
            <a:endParaRPr lang="en-GB" sz="1800" b="1" u="sng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FFA67-6F00-4CD4-63EF-1FA73F790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6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7AFDF-32C3-2844-8DD4-ABEF1BEF6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6D8F86-4D2E-173F-6EED-A0EBEE82A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018E4-6B86-9D1E-B7E7-053A5A592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 algn="just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5A7B9-1336-414B-012A-8522A2180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7FAFC-60E7-D9B7-CE15-D0CEBC3E1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B8EB4-1C34-6442-A353-3ABC65815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2FAD18-BB8C-E693-1259-0C0DE1AA0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CDD3F-654A-10D2-E033-CFF2D2738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DE42F-E5B7-4D35-9EDA-31840E0659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C838A4D1-5773-1E45-8381-BAFD532C5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184" y="0"/>
            <a:ext cx="11977816" cy="6877189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A1660860-AAD8-7B49-9E3A-F39C51B90C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239"/>
            <a:ext cx="6215743" cy="68854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4637822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4637822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036" y="6356350"/>
            <a:ext cx="4722221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 dirty="0"/>
              <a:t>Notes and references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914A53-251C-694B-84E8-172BEC48FBED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0373DDD-E414-6949-9CF6-B348FA2B1817}"/>
              </a:ext>
            </a:extLst>
          </p:cNvPr>
          <p:cNvGrpSpPr/>
          <p:nvPr userDrawn="1"/>
        </p:nvGrpSpPr>
        <p:grpSpPr>
          <a:xfrm>
            <a:off x="29817" y="2958007"/>
            <a:ext cx="2017602" cy="1210560"/>
            <a:chOff x="-16257" y="3428518"/>
            <a:chExt cx="2484783" cy="149086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762E0C2-1A64-4E49-864F-244F61139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257" y="3428518"/>
              <a:ext cx="2484783" cy="1490868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00438FC-73AD-A449-A656-1AA6A085ED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248" y="3923419"/>
              <a:ext cx="991121" cy="48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7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8B762-7389-4B7C-8A9C-04585DFA4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8" name="Espace réservé du graphique 7">
            <a:extLst>
              <a:ext uri="{FF2B5EF4-FFF2-40B4-BE49-F238E27FC236}">
                <a16:creationId xmlns:a16="http://schemas.microsoft.com/office/drawing/2014/main" id="{4BA6C3F1-5C13-4DAE-A84F-63C5EC905041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95775" y="1412875"/>
            <a:ext cx="7272338" cy="4356100"/>
          </a:xfrm>
        </p:spPr>
        <p:txBody>
          <a:bodyPr/>
          <a:lstStyle/>
          <a:p>
            <a:r>
              <a:rPr lang="en-GB" noProof="0"/>
              <a:t>Graph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A7CD079-CE59-4CF1-84ED-C8CD0FD88A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1412875"/>
            <a:ext cx="3492500" cy="4356100"/>
          </a:xfrm>
        </p:spPr>
        <p:txBody>
          <a:bodyPr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60B0CD-1527-9849-87BD-CF0E514F6A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7A7F6-EEE8-7345-B9B8-8346677BC5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48DE98E7-04A4-8747-9779-56B93CCC6F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7500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7CAE7CB6-155B-1648-97C1-792BFBBC7704}"/>
              </a:ext>
            </a:extLst>
          </p:cNvPr>
          <p:cNvSpPr/>
          <p:nvPr userDrawn="1"/>
        </p:nvSpPr>
        <p:spPr>
          <a:xfrm>
            <a:off x="10345937" y="0"/>
            <a:ext cx="1687037" cy="1321904"/>
          </a:xfrm>
          <a:prstGeom prst="round2SameRect">
            <a:avLst>
              <a:gd name="adj1" fmla="val 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b="1" noProof="0"/>
              <a:t>GUIDANCE SLIDE.</a:t>
            </a:r>
          </a:p>
          <a:p>
            <a:pPr algn="ctr"/>
            <a:r>
              <a:rPr lang="en-GB" noProof="0"/>
              <a:t>DO NOT USE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610139"/>
            <a:ext cx="10944225" cy="4158836"/>
          </a:xfrm>
        </p:spPr>
        <p:txBody>
          <a:bodyPr lIns="0">
            <a:normAutofit/>
          </a:bodyPr>
          <a:lstStyle>
            <a:lvl1pPr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D769E04-3AB8-664B-87A6-ADC8EF122B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118911"/>
            <a:ext cx="9791700" cy="363537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241200" indent="0">
              <a:buNone/>
              <a:defRPr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F9631EEF-1295-B645-9221-F6A8EE95FD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DB852B4-0E09-D741-B90C-6D8A15D210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52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64502" y="6213444"/>
            <a:ext cx="640462" cy="287626"/>
          </a:xfrm>
        </p:spPr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987719C5-9D3E-7E46-AA2C-F82831733A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28059" y="6026050"/>
            <a:ext cx="1470379" cy="514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Logo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B3CA1A72-8A0E-9342-9E96-FCDF95D4F8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47880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42" y="441066"/>
            <a:ext cx="10212593" cy="9789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73742" y="1538302"/>
            <a:ext cx="11139892" cy="451959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65113" indent="-265113">
              <a:buFont typeface="Arial" panose="020B0604020202020204" pitchFamily="34" charset="0"/>
              <a:buChar char="•"/>
              <a:defRPr/>
            </a:lvl2pPr>
            <a:lvl3pPr marL="538163" indent="-273050">
              <a:buFont typeface="Calibri" panose="020F0502020204030204" pitchFamily="34" charset="0"/>
              <a:buChar char="–"/>
              <a:defRPr/>
            </a:lvl3pPr>
            <a:lvl4pPr marL="809625" indent="-271463">
              <a:buFont typeface="Calibri" panose="020F0502020204030204" pitchFamily="34" charset="0"/>
              <a:buChar char="◦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 bwMode="gray">
          <a:xfrm>
            <a:off x="8969196" y="6436562"/>
            <a:ext cx="274443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000" dirty="0"/>
              <a:t>Page </a:t>
            </a:r>
            <a:fld id="{6984F883-9912-4EFB-8404-2A825476CACA}" type="slidenum">
              <a:rPr lang="fr-BE" sz="1000" smtClean="0"/>
              <a:pPr/>
              <a:t>‹#›</a:t>
            </a:fld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2178826733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509" y="6549592"/>
            <a:ext cx="2743200" cy="29801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E7A716-9932-4A2A-A948-A470E712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83" y="6109218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z="1200"/>
              <a:t>Notes and references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1">
            <a:extLst>
              <a:ext uri="{FF2B5EF4-FFF2-40B4-BE49-F238E27FC236}">
                <a16:creationId xmlns:a16="http://schemas.microsoft.com/office/drawing/2014/main" id="{D8F49216-84E6-6048-80DE-18278BA52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8356921" cy="68689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823E54-D8E4-41E7-9091-9366A00468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8435" y="1122363"/>
            <a:ext cx="6716353" cy="2387600"/>
          </a:xfr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BC4226-917C-4292-B446-C525B4F88B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8435" y="3602038"/>
            <a:ext cx="6716353" cy="16557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40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535927-DAB8-438C-A2BA-4F5FCEE6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5449" y="6356350"/>
            <a:ext cx="6799339" cy="365125"/>
          </a:xfrm>
          <a:prstGeom prst="rect">
            <a:avLst/>
          </a:prstGeo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noProof="0"/>
              <a:t>Notes and references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A9DD1C05-965A-47AC-8A79-DFF4CC069D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6922" y="0"/>
            <a:ext cx="3835078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 Click to add a background 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BBCAF0-204B-0E4A-8A87-AC98A77A91EC}"/>
              </a:ext>
            </a:extLst>
          </p:cNvPr>
          <p:cNvSpPr/>
          <p:nvPr userDrawn="1"/>
        </p:nvSpPr>
        <p:spPr>
          <a:xfrm>
            <a:off x="0" y="-1"/>
            <a:ext cx="301451" cy="68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CAC0EAE-33CB-9A47-B219-434C036C46A8}"/>
              </a:ext>
            </a:extLst>
          </p:cNvPr>
          <p:cNvGrpSpPr/>
          <p:nvPr userDrawn="1"/>
        </p:nvGrpSpPr>
        <p:grpSpPr>
          <a:xfrm>
            <a:off x="29817" y="2958007"/>
            <a:ext cx="2017602" cy="1210560"/>
            <a:chOff x="-16257" y="3428518"/>
            <a:chExt cx="2484783" cy="149086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1C279503-E93F-F646-BB40-36511BD1C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257" y="3428518"/>
              <a:ext cx="2484783" cy="1490868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194F7B5-F8DB-904F-BE2D-D91CAAB9C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248" y="3923419"/>
              <a:ext cx="991121" cy="484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32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A8895F0-C26C-5A4A-8391-8C819B8D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7DC961-B734-AB40-850C-58E18F603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9799B9CE-F14A-404A-8002-98489942A7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70331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255E6837-6AC0-A844-B106-CD916858E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31" y="0"/>
            <a:ext cx="12082670" cy="68570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5125"/>
            <a:ext cx="10944225" cy="684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7" y="1412875"/>
            <a:ext cx="10944225" cy="435610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498C52-E4EB-C147-9DA9-651CC1393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5ABBB82-DF05-7E46-8A17-1F37F8ADF6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2605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10937833" cy="4069998"/>
          </a:xfrm>
        </p:spPr>
        <p:txBody>
          <a:bodyPr wrap="square" l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496" y="1087789"/>
            <a:ext cx="10944225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 dirty="0"/>
              <a:t>Edit Master text styles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7C3172-C819-004E-94BB-8ED855E724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5298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hotograph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5787CE3-B537-493F-8DAE-59060428B0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10944224" cy="3627787"/>
          </a:xfrm>
        </p:spPr>
        <p:txBody>
          <a:bodyPr lIns="0"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 dirty="0"/>
              <a:t>Edit Master text styles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E4A756E-4784-4143-998C-B0BDF6C4A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352078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3" cy="681182"/>
          </a:xfrm>
        </p:spPr>
        <p:txBody>
          <a:bodyPr lIns="0"/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0EA20-A465-4389-8F39-BAEC08D5B4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3888" y="1700213"/>
            <a:ext cx="5298929" cy="4069998"/>
          </a:xfrm>
        </p:spPr>
        <p:txBody>
          <a:bodyPr wrap="square" lIns="0"/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90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69185" y="1700213"/>
            <a:ext cx="5298927" cy="3699787"/>
          </a:xfrm>
        </p:spPr>
        <p:txBody>
          <a:bodyPr lIns="0"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4798F917-508B-5D43-89A1-9B7F583BEC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14571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625E33-457C-4472-9134-C08A6C26A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68300"/>
            <a:ext cx="10944225" cy="681182"/>
          </a:xfrm>
        </p:spPr>
        <p:txBody>
          <a:bodyPr lIns="0"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B8C7D-BB13-4F0B-AFEF-CA376E89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15B80-78B6-4897-868D-CF24FE7E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AFC911-E47C-41A8-95C9-EE4BD5178E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 dirty="0"/>
              <a:t>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25F065E9-9176-4517-8949-270CDBD6730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1700213"/>
            <a:ext cx="349250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66BB2C0-F580-417E-950C-0F5A80003C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5775" y="1700213"/>
            <a:ext cx="360045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8BEB849-1749-4F87-AB60-53D1C5B251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5613" y="1700213"/>
            <a:ext cx="3492500" cy="1946996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0BC40AB-518E-47C1-85C3-F375EDA748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78D9560-0BAB-4859-9465-5F0D743AD8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5775" y="3813175"/>
            <a:ext cx="3600450" cy="194627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5FF578-7C32-4C7B-9314-767499AE03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5613" y="3813175"/>
            <a:ext cx="3492500" cy="19558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DB2E960A-7410-1940-8BA7-41910D78C3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48990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5D8BB-F7A6-4BD4-B6BE-A35B2413A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ADBD2-5DC3-4DB0-BF5A-C2A476189F8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888" y="1700213"/>
            <a:ext cx="5292726" cy="4068762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43E058-30A9-46DA-9342-76BFB66E514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388" y="1700213"/>
            <a:ext cx="5292724" cy="4068762"/>
          </a:xfrm>
        </p:spPr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544BEB3-F954-4F4B-BD18-ACB5F337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1087789"/>
            <a:ext cx="10944224" cy="40011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6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GB" noProof="0"/>
              <a:t>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6A97DE2-837F-9C49-A7BB-615995C7FA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23B7A73-016B-CC43-8EFE-EA03B74004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A0D54E0-F289-FD45-8ED4-A156C61CB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9625" y="6096625"/>
            <a:ext cx="9709575" cy="371475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241200" indent="0">
              <a:buNone/>
              <a:defRPr/>
            </a:lvl2pPr>
            <a:lvl3pPr marL="482400" indent="0">
              <a:buNone/>
              <a:defRPr/>
            </a:lvl3pPr>
            <a:lvl4pPr marL="723600" indent="0">
              <a:buNone/>
              <a:defRPr/>
            </a:lvl4pPr>
            <a:lvl5pPr marL="964800" indent="0">
              <a:buNone/>
              <a:defRPr/>
            </a:lvl5pPr>
          </a:lstStyle>
          <a:p>
            <a:pPr lvl="0"/>
            <a:r>
              <a:rPr lang="en-GB" noProof="0" dirty="0"/>
              <a:t>Insert here your notes and references if needed.</a:t>
            </a:r>
          </a:p>
        </p:txBody>
      </p:sp>
    </p:spTree>
    <p:extLst>
      <p:ext uri="{BB962C8B-B14F-4D97-AF65-F5344CB8AC3E}">
        <p14:creationId xmlns:p14="http://schemas.microsoft.com/office/powerpoint/2010/main" val="28810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BF30C5-5E32-4496-BFE9-558EF8D7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944225" cy="684357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DCD8C3-7BF7-43B5-B94A-F094507E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14606"/>
            <a:ext cx="10944225" cy="435436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D6721-80CE-44ED-A354-8974317C4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7792" y="6549592"/>
            <a:ext cx="2743200" cy="298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CE00A-5D1F-440F-8771-1693A3D8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538" y="6581949"/>
            <a:ext cx="640462" cy="287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830446B-4C1B-488A-AF43-F715FC8527F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7690443-161D-BF4C-8C8B-2C071A183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662" y="-24235"/>
            <a:ext cx="1163257" cy="6893810"/>
          </a:xfrm>
          <a:prstGeom prst="rect">
            <a:avLst/>
          </a:prstGeom>
          <a:effectLst>
            <a:outerShdw blurRad="1143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AD6DAC4-0012-F449-B330-EFECDEC3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9083" y="6141873"/>
            <a:ext cx="9818976" cy="33611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 sz="1200" noProof="0" dirty="0"/>
              <a:t>Notes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16534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0" r:id="rId3"/>
    <p:sldLayoutId id="2147483674" r:id="rId4"/>
    <p:sldLayoutId id="2147483664" r:id="rId5"/>
    <p:sldLayoutId id="2147483665" r:id="rId6"/>
    <p:sldLayoutId id="2147483666" r:id="rId7"/>
    <p:sldLayoutId id="2147483671" r:id="rId8"/>
    <p:sldLayoutId id="2147483652" r:id="rId9"/>
    <p:sldLayoutId id="2147483654" r:id="rId10"/>
    <p:sldLayoutId id="2147483675" r:id="rId11"/>
    <p:sldLayoutId id="2147483676" r:id="rId12"/>
    <p:sldLayoutId id="2147483679" r:id="rId13"/>
    <p:sldLayoutId id="214748368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9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Police système Courant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1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2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93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287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3634" userDrawn="1">
          <p15:clr>
            <a:srgbClr val="F26B43"/>
          </p15:clr>
        </p15:guide>
        <p15:guide id="12" orient="horz" pos="3748" userDrawn="1">
          <p15:clr>
            <a:srgbClr val="F26B43"/>
          </p15:clr>
        </p15:guide>
        <p15:guide id="13" pos="393" userDrawn="1">
          <p15:clr>
            <a:srgbClr val="F26B43"/>
          </p15:clr>
        </p15:guide>
        <p15:guide id="14" pos="2593" userDrawn="1">
          <p15:clr>
            <a:srgbClr val="F26B43"/>
          </p15:clr>
        </p15:guide>
        <p15:guide id="15" pos="2706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418E4-1C13-4BA5-9F99-F8304D2A2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355" y="1122363"/>
            <a:ext cx="5009902" cy="1655762"/>
          </a:xfrm>
        </p:spPr>
        <p:txBody>
          <a:bodyPr/>
          <a:lstStyle/>
          <a:p>
            <a:r>
              <a:rPr lang="en-US" sz="3600" b="1" dirty="0"/>
              <a:t>EU27 Chemical Industry: Latest Developments </a:t>
            </a:r>
            <a:br>
              <a:rPr lang="en-US" sz="3600" b="1" dirty="0"/>
            </a:br>
            <a:r>
              <a:rPr lang="en-US" sz="3600" b="1" dirty="0"/>
              <a:t>(Q4-2025)</a:t>
            </a:r>
            <a:endParaRPr lang="en-GB" sz="3600" dirty="0"/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66FB7B9E-1E0F-534F-9A68-2F855FF12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 Moncef Hadhri</a:t>
            </a:r>
            <a:endParaRPr lang="en-US" dirty="0"/>
          </a:p>
          <a:p>
            <a:r>
              <a:rPr lang="en-GB" dirty="0"/>
              <a:t>Chief Economist</a:t>
            </a:r>
          </a:p>
          <a:p>
            <a:r>
              <a:rPr lang="en-GB" dirty="0"/>
              <a:t>mha@cefic.be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0269C9-074F-4983-8AFC-40E93D34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4036" y="6356350"/>
            <a:ext cx="8070884" cy="365125"/>
          </a:xfrm>
        </p:spPr>
        <p:txBody>
          <a:bodyPr/>
          <a:lstStyle/>
          <a:p>
            <a:r>
              <a:rPr lang="en-GB" dirty="0"/>
              <a:t>The European Chemical Industry Council, AISBL – Rue </a:t>
            </a:r>
            <a:r>
              <a:rPr lang="en-GB" dirty="0" err="1"/>
              <a:t>Belliard</a:t>
            </a:r>
            <a:r>
              <a:rPr lang="en-GB" dirty="0"/>
              <a:t>, 40 - 1040 Brussels – Belgium</a:t>
            </a:r>
          </a:p>
          <a:p>
            <a:r>
              <a:rPr lang="en-GB" dirty="0"/>
              <a:t>Transparency Register n°64879142323-90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45EA33-173A-784C-954E-F7035124C57F}"/>
              </a:ext>
            </a:extLst>
          </p:cNvPr>
          <p:cNvSpPr/>
          <p:nvPr/>
        </p:nvSpPr>
        <p:spPr>
          <a:xfrm>
            <a:off x="-86810" y="-17781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To replace the background image: </a:t>
            </a:r>
          </a:p>
          <a:p>
            <a:r>
              <a:rPr lang="en-GB">
                <a:solidFill>
                  <a:srgbClr val="FF0000"/>
                </a:solidFill>
              </a:rPr>
              <a:t>1/Go to Slide Master (Menu “View”)</a:t>
            </a:r>
          </a:p>
          <a:p>
            <a:r>
              <a:rPr lang="en-GB">
                <a:solidFill>
                  <a:srgbClr val="FF0000"/>
                </a:solidFill>
              </a:rPr>
              <a:t>2/Right-click on the image</a:t>
            </a:r>
          </a:p>
          <a:p>
            <a:r>
              <a:rPr lang="en-GB">
                <a:solidFill>
                  <a:srgbClr val="FF0000"/>
                </a:solidFill>
              </a:rPr>
              <a:t>3/Select “Replace image…”</a:t>
            </a:r>
          </a:p>
          <a:p>
            <a:r>
              <a:rPr lang="en-GB">
                <a:solidFill>
                  <a:srgbClr val="FF0000"/>
                </a:solidFill>
              </a:rPr>
              <a:t>4/Close the Slide Master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274FC4C-1DAE-C648-A67D-D2F9E9750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046" y="6297230"/>
            <a:ext cx="249101" cy="287424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F7C88BB-1B19-764B-B218-BFFAE49551BB}"/>
              </a:ext>
            </a:extLst>
          </p:cNvPr>
          <p:cNvCxnSpPr/>
          <p:nvPr/>
        </p:nvCxnSpPr>
        <p:spPr>
          <a:xfrm>
            <a:off x="5616000" y="6232430"/>
            <a:ext cx="0" cy="4242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B8586-F1C1-9663-E452-9EB49F35D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493D66-0D4E-2D7C-6FF2-215805F9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5" y="142443"/>
            <a:ext cx="11698675" cy="620587"/>
          </a:xfrm>
        </p:spPr>
        <p:txBody>
          <a:bodyPr>
            <a:noAutofit/>
          </a:bodyPr>
          <a:lstStyle/>
          <a:p>
            <a:r>
              <a:rPr lang="en-GB" sz="2900" dirty="0"/>
              <a:t>2025: EU27 chemicals production fell below 2024 levels in all segments</a:t>
            </a:r>
            <a:endParaRPr lang="en-GB" sz="29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FD97E1CC-A06A-89A7-74FC-AA08937B251B}"/>
              </a:ext>
            </a:extLst>
          </p:cNvPr>
          <p:cNvSpPr txBox="1">
            <a:spLocks/>
          </p:cNvSpPr>
          <p:nvPr/>
        </p:nvSpPr>
        <p:spPr>
          <a:xfrm>
            <a:off x="886237" y="6540788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</a:t>
            </a:r>
            <a:r>
              <a:rPr lang="en-GB" sz="1200" dirty="0">
                <a:solidFill>
                  <a:schemeClr val="tx2"/>
                </a:solidFill>
              </a:rPr>
              <a:t>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81143-1B2A-9EDF-4371-4F12D1E04F4B}"/>
              </a:ext>
            </a:extLst>
          </p:cNvPr>
          <p:cNvSpPr/>
          <p:nvPr/>
        </p:nvSpPr>
        <p:spPr>
          <a:xfrm>
            <a:off x="2487537" y="5687182"/>
            <a:ext cx="7340927" cy="3385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/>
            <a:r>
              <a:rPr lang="en-GB" sz="1600" b="1" dirty="0">
                <a:solidFill>
                  <a:schemeClr val="accent2"/>
                </a:solidFill>
              </a:rPr>
              <a:t>With a 10.8 decline, petrochemicals are particularly impacted</a:t>
            </a:r>
            <a:endParaRPr lang="en-GB" sz="1600" dirty="0">
              <a:solidFill>
                <a:schemeClr val="accent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53750-EED2-2826-405D-5E8836BC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6" y="1373310"/>
            <a:ext cx="11541211" cy="34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9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9F779-1B27-B01E-80F5-EEB8E93BD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AC206D3-5449-E338-BF2A-071B4CDF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5" y="142443"/>
            <a:ext cx="11698675" cy="620587"/>
          </a:xfrm>
        </p:spPr>
        <p:txBody>
          <a:bodyPr>
            <a:noAutofit/>
          </a:bodyPr>
          <a:lstStyle/>
          <a:p>
            <a:r>
              <a:rPr lang="en-GB" sz="2900" dirty="0"/>
              <a:t>2025: EU27 chemicals production 2.4% below 2024 levels</a:t>
            </a:r>
            <a:endParaRPr lang="en-GB" sz="29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3C4787CE-EAC4-2609-4281-19D333784FC8}"/>
              </a:ext>
            </a:extLst>
          </p:cNvPr>
          <p:cNvSpPr txBox="1">
            <a:spLocks/>
          </p:cNvSpPr>
          <p:nvPr/>
        </p:nvSpPr>
        <p:spPr>
          <a:xfrm>
            <a:off x="886237" y="6540788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</a:t>
            </a:r>
            <a:r>
              <a:rPr lang="en-GB" sz="1200" dirty="0">
                <a:solidFill>
                  <a:schemeClr val="tx2"/>
                </a:solidFill>
              </a:rPr>
              <a:t>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DDFCB-C0B8-CC93-3AD6-B32B704C7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88" y="791234"/>
            <a:ext cx="6432654" cy="572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7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EB3DC-74ED-96F6-381C-EA48ACDE0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2353-1654-CE8E-8A3C-ED5DD858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28" y="121353"/>
            <a:ext cx="11647972" cy="710462"/>
          </a:xfrm>
        </p:spPr>
        <p:txBody>
          <a:bodyPr>
            <a:noAutofit/>
          </a:bodyPr>
          <a:lstStyle/>
          <a:p>
            <a:r>
              <a:rPr lang="en-GB" dirty="0"/>
              <a:t>2025 (Jan-Oct): EU27 chemical exports value 3.8% below 2024 levels</a:t>
            </a:r>
            <a:endParaRPr lang="en-GB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FFDEBE9-C46F-D7CF-9D79-31CF8C1348F5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7C193-EA85-626C-5E81-7F85CCD3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28" y="1151152"/>
            <a:ext cx="11508336" cy="39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98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46E71-DEC6-7A90-4D6D-E00C91B26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AEE2-EC0F-E99A-EC48-58A37C034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148590"/>
            <a:ext cx="11774972" cy="590774"/>
          </a:xfrm>
        </p:spPr>
        <p:txBody>
          <a:bodyPr>
            <a:noAutofit/>
          </a:bodyPr>
          <a:lstStyle/>
          <a:p>
            <a:r>
              <a:rPr lang="en-GB" dirty="0"/>
              <a:t>2025 (Jan-Oct): EU27 chemical imports value slightly above 2024 levels</a:t>
            </a:r>
            <a:endParaRPr lang="en-GB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BF1C90-A6C3-8C69-C5EB-39FE01730B32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D68EF-5C91-4EAB-85E9-882A79D8D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8" y="1020574"/>
            <a:ext cx="11172685" cy="37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6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D1506-CBCA-FB51-4FCA-BE5020D7B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0034-1581-4375-D1BC-3FC6732FA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148590"/>
            <a:ext cx="11876572" cy="590774"/>
          </a:xfrm>
        </p:spPr>
        <p:txBody>
          <a:bodyPr>
            <a:noAutofit/>
          </a:bodyPr>
          <a:lstStyle/>
          <a:p>
            <a:r>
              <a:rPr lang="en-GB" sz="2700" dirty="0"/>
              <a:t>2025: EU27 trade surplus in value </a:t>
            </a:r>
            <a:r>
              <a:rPr lang="en-GB" sz="2800" dirty="0"/>
              <a:t>€7.3 bn </a:t>
            </a:r>
            <a:r>
              <a:rPr lang="en-GB" sz="2700" dirty="0"/>
              <a:t>below 2024 levels </a:t>
            </a:r>
            <a:r>
              <a:rPr lang="en-GB" sz="2800" dirty="0"/>
              <a:t>(Jan-Oct)</a:t>
            </a:r>
            <a:endParaRPr lang="en-GB" sz="27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CF43C59-E940-F75B-332B-9CBABBE22254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C47888-CAB8-54FD-BF5C-02541C317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8" y="1330138"/>
            <a:ext cx="11535116" cy="36476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95D993-DA2D-2A1B-3A58-2BF8901BF73F}"/>
              </a:ext>
            </a:extLst>
          </p:cNvPr>
          <p:cNvSpPr/>
          <p:nvPr/>
        </p:nvSpPr>
        <p:spPr>
          <a:xfrm>
            <a:off x="1325185" y="923609"/>
            <a:ext cx="4326316" cy="3385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/>
            <a:r>
              <a:rPr lang="en-GB" sz="1600" b="1" dirty="0">
                <a:solidFill>
                  <a:schemeClr val="accent2"/>
                </a:solidFill>
              </a:rPr>
              <a:t>Petrochemicals particularly affected</a:t>
            </a:r>
            <a:endParaRPr lang="en-GB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33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E335A-64A7-5762-ADB7-9E06EB9BA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9BC7-1E23-1FBA-23A2-D25EF6FA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148590"/>
            <a:ext cx="11876572" cy="590774"/>
          </a:xfrm>
        </p:spPr>
        <p:txBody>
          <a:bodyPr>
            <a:noAutofit/>
          </a:bodyPr>
          <a:lstStyle/>
          <a:p>
            <a:r>
              <a:rPr lang="en-GB" sz="2700" dirty="0"/>
              <a:t>2025: EU27-USA  trade surplus down by €0.4 bn compared to 2024 (Jan-Oct)</a:t>
            </a:r>
            <a:endParaRPr lang="en-GB" sz="27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BF70C534-EDAB-DEBC-0FA9-A457156D92E6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DA48C-4E6A-85C7-821D-F0C069D7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8" y="918694"/>
            <a:ext cx="11285917" cy="35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04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5BE79-DC68-8463-94BB-A9549B781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A6DF-8A09-FAB9-9F0A-DB08AA98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148590"/>
            <a:ext cx="11876572" cy="590774"/>
          </a:xfrm>
        </p:spPr>
        <p:txBody>
          <a:bodyPr>
            <a:noAutofit/>
          </a:bodyPr>
          <a:lstStyle/>
          <a:p>
            <a:r>
              <a:rPr lang="en-GB" sz="2700" dirty="0"/>
              <a:t>2025: EU27-China  trade deficit up by 0.7 MT compared to 2024 (Jan-Oct)</a:t>
            </a:r>
            <a:endParaRPr lang="en-GB" sz="27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9EC1DA8-485A-4464-0A01-97BA05C4093D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9C4618-B4BC-6108-0584-536DB8FDB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31" y="1177019"/>
            <a:ext cx="11417938" cy="3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3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3D892-447C-8518-BC34-2B028A38F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231D-A710-E087-7F9E-A6226633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255182"/>
            <a:ext cx="11558016" cy="606056"/>
          </a:xfrm>
        </p:spPr>
        <p:txBody>
          <a:bodyPr>
            <a:noAutofit/>
          </a:bodyPr>
          <a:lstStyle/>
          <a:p>
            <a:r>
              <a:rPr lang="en-GB" sz="2800" dirty="0"/>
              <a:t>2025: EU27 chemical exports volume 3.3% below 2024 levels (Jan-Oct)</a:t>
            </a: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33FB62-C9DC-13D6-FAFD-4BE45C2BBCBB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2FD40C-7458-C1EF-B909-3DB232D38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9" y="1173639"/>
            <a:ext cx="11666578" cy="36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4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846FC-DFF8-766D-6311-BFF445FF3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DC93-FFC1-A78B-7C1A-62DE67D0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684357"/>
          </a:xfr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GB" sz="2800" dirty="0"/>
              <a:t>2025: EU27 chemical imports volume +4.3% above 2024 levels (Jan-Oct)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5FA2335-E33F-1D27-85CE-0486DBE91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51538" y="6581949"/>
            <a:ext cx="640462" cy="287626"/>
          </a:xfrm>
        </p:spPr>
        <p:txBody>
          <a:bodyPr/>
          <a:lstStyle/>
          <a:p>
            <a:pPr>
              <a:spcAft>
                <a:spcPts val="600"/>
              </a:spcAft>
            </a:pPr>
            <a:fld id="{8830446B-4C1B-488A-AF43-F715FC8527F7}" type="slidenum">
              <a:rPr lang="en-GB" noProof="0" smtClean="0"/>
              <a:pPr>
                <a:spcAft>
                  <a:spcPts val="600"/>
                </a:spcAft>
              </a:pPr>
              <a:t>18</a:t>
            </a:fld>
            <a:endParaRPr lang="en-GB" noProof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A8F6F59-BAB0-1AA5-66B5-F0B5DBBF1FF7}"/>
              </a:ext>
            </a:extLst>
          </p:cNvPr>
          <p:cNvSpPr txBox="1">
            <a:spLocks/>
          </p:cNvSpPr>
          <p:nvPr/>
        </p:nvSpPr>
        <p:spPr>
          <a:xfrm>
            <a:off x="809625" y="6096625"/>
            <a:ext cx="9709575" cy="37147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sz="12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Source: Cefic Analysis based on Eurostat Data, Nace 20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85E95-4FF4-18C3-395D-FEBA66A6F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69" y="1191452"/>
            <a:ext cx="10742857" cy="44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3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66C47-CE64-D005-26E0-A8C09FAC9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63BC-1C09-464B-3577-E6FF351A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148590"/>
            <a:ext cx="11558016" cy="590774"/>
          </a:xfrm>
        </p:spPr>
        <p:txBody>
          <a:bodyPr>
            <a:noAutofit/>
          </a:bodyPr>
          <a:lstStyle/>
          <a:p>
            <a:r>
              <a:rPr lang="en-GB" sz="2800" dirty="0"/>
              <a:t>2025: EU27 trade deficit in volume above 2024 levels (Jan-Oct)</a:t>
            </a: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5536863-421A-7ACF-0041-044E3CE803B0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34247-8396-1254-A862-9B188CB12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33" y="1121619"/>
            <a:ext cx="11880330" cy="34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D0DFA-B212-7CD2-27C2-E28A36F84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0354-6BAC-EFB8-2587-F6BAE3D5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6"/>
            <a:ext cx="10944225" cy="632402"/>
          </a:xfrm>
        </p:spPr>
        <p:txBody>
          <a:bodyPr>
            <a:noAutofit/>
          </a:bodyPr>
          <a:lstStyle/>
          <a:p>
            <a:r>
              <a:rPr lang="en-GB" dirty="0"/>
              <a:t>EU27 chemicals business confidence remains weak in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84F8-88A8-6AD2-DBB3-0052E70AB2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2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1C896-E682-B8AC-0D74-543FEA7015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BE">
                <a:latin typeface="+mj-lt"/>
              </a:rPr>
              <a:t>Source: </a:t>
            </a:r>
            <a:r>
              <a:rPr lang="en-GB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EU Commission business and consumer survey results</a:t>
            </a:r>
            <a:r>
              <a:rPr lang="en-BE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 Answers obtained from the surveys are aggregated in the form of balances, constructed as the difference between the percentages of respondents giving positive and negative replies.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7267A-C206-DD9C-D31D-A39414A31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7" y="1447991"/>
            <a:ext cx="11695800" cy="332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31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A254A-99F9-3619-E3AA-5EF144972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0AD9-7D49-E7C1-3749-ABB1D61E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28" y="148590"/>
            <a:ext cx="11558016" cy="590774"/>
          </a:xfrm>
        </p:spPr>
        <p:txBody>
          <a:bodyPr>
            <a:noAutofit/>
          </a:bodyPr>
          <a:lstStyle/>
          <a:p>
            <a:r>
              <a:rPr lang="en-GB" sz="2800" dirty="0"/>
              <a:t>Trade balance summary: 2025 vs 2024</a:t>
            </a:r>
            <a:endParaRPr lang="en-GB" sz="28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8D2DADE-F1FA-D84F-1E73-DC00F7FA0BF7}"/>
              </a:ext>
            </a:extLst>
          </p:cNvPr>
          <p:cNvSpPr txBox="1">
            <a:spLocks/>
          </p:cNvSpPr>
          <p:nvPr/>
        </p:nvSpPr>
        <p:spPr>
          <a:xfrm>
            <a:off x="791784" y="6361906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93D30-B8C1-219A-117D-C0AE21D6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8" y="1446408"/>
            <a:ext cx="5638095" cy="328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F7E50-A99C-781E-70AB-43DEEE46E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696" y="1446408"/>
            <a:ext cx="5619048" cy="33047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377B2E-49B3-CCE6-D909-353A45DE29BC}"/>
              </a:ext>
            </a:extLst>
          </p:cNvPr>
          <p:cNvSpPr/>
          <p:nvPr/>
        </p:nvSpPr>
        <p:spPr>
          <a:xfrm>
            <a:off x="1528385" y="1046425"/>
            <a:ext cx="4326316" cy="3385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/>
            <a:r>
              <a:rPr lang="en-GB" sz="1600" dirty="0">
                <a:solidFill>
                  <a:schemeClr val="accent2"/>
                </a:solidFill>
              </a:rPr>
              <a:t>Trade balance in value (€bn)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2ED155-7AAF-B61C-34E0-783E80BF5E52}"/>
              </a:ext>
            </a:extLst>
          </p:cNvPr>
          <p:cNvSpPr/>
          <p:nvPr/>
        </p:nvSpPr>
        <p:spPr>
          <a:xfrm>
            <a:off x="7295565" y="1046425"/>
            <a:ext cx="4326316" cy="3385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/>
            <a:r>
              <a:rPr lang="en-GB" sz="1600" dirty="0">
                <a:solidFill>
                  <a:schemeClr val="accent2"/>
                </a:solidFill>
              </a:rPr>
              <a:t>Trade balance in volume (MT)</a:t>
            </a:r>
          </a:p>
        </p:txBody>
      </p:sp>
    </p:spTree>
    <p:extLst>
      <p:ext uri="{BB962C8B-B14F-4D97-AF65-F5344CB8AC3E}">
        <p14:creationId xmlns:p14="http://schemas.microsoft.com/office/powerpoint/2010/main" val="77096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04950-9100-B749-158E-9A0E0ADE6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C56E-29EF-67BD-7672-0A41EB2B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65125"/>
            <a:ext cx="10944225" cy="570057"/>
          </a:xfrm>
        </p:spPr>
        <p:txBody>
          <a:bodyPr>
            <a:noAutofit/>
          </a:bodyPr>
          <a:lstStyle/>
          <a:p>
            <a:r>
              <a:rPr lang="en-GB" dirty="0"/>
              <a:t>EU27 chemicals business mood deteriorated significantly in 2025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0555A-E677-294E-B864-68E5623CC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30446B-4C1B-488A-AF43-F715FC8527F7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D446F-507E-B168-7FE8-318AA9D6A0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9625" y="5933307"/>
            <a:ext cx="9709575" cy="648642"/>
          </a:xfrm>
        </p:spPr>
        <p:txBody>
          <a:bodyPr/>
          <a:lstStyle/>
          <a:p>
            <a:r>
              <a:rPr lang="en-GB" noProof="0" dirty="0">
                <a:latin typeface="+mj-lt"/>
              </a:rPr>
              <a:t>Source: </a:t>
            </a:r>
            <a:r>
              <a:rPr lang="en-GB" noProof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EU Commission business and consumer survey results: Answers obtained from the surveys are aggregated in the form of balances, constructed as the difference between the percentages of respondents giving positive and negative replies. </a:t>
            </a:r>
            <a:r>
              <a:rPr lang="en-US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Size of bubbles is calculated by taking into account the country contribution of chemical sales for 2024.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3AC024-641C-2FD5-913C-5F6A37068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071110"/>
            <a:ext cx="8305800" cy="47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8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4A0A7-1833-B685-BAC8-86C7BCAF4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784E1CE5-8D9C-303F-C96C-539867D89249}"/>
              </a:ext>
            </a:extLst>
          </p:cNvPr>
          <p:cNvSpPr/>
          <p:nvPr/>
        </p:nvSpPr>
        <p:spPr>
          <a:xfrm>
            <a:off x="8215843" y="5326592"/>
            <a:ext cx="397933" cy="26246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A65CB498-2638-B033-8D73-1E5476180949}"/>
              </a:ext>
            </a:extLst>
          </p:cNvPr>
          <p:cNvSpPr txBox="1">
            <a:spLocks/>
          </p:cNvSpPr>
          <p:nvPr/>
        </p:nvSpPr>
        <p:spPr>
          <a:xfrm>
            <a:off x="906084" y="6361907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ICE Dutch TTF Natural Gas Futures Historical Prices - Investing.com and INSEE Oil Prices data</a:t>
            </a:r>
            <a:r>
              <a:rPr lang="en-GB" sz="1200" dirty="0">
                <a:solidFill>
                  <a:schemeClr val="tx2"/>
                </a:solidFill>
                <a:latin typeface="+mj-lt"/>
              </a:rPr>
              <a:t> and ICIS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D725F00-AF60-9AF6-21D8-8E8801F7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81" y="272749"/>
            <a:ext cx="11606921" cy="584776"/>
          </a:xfrm>
        </p:spPr>
        <p:txBody>
          <a:bodyPr>
            <a:noAutofit/>
          </a:bodyPr>
          <a:lstStyle/>
          <a:p>
            <a:r>
              <a:rPr lang="en-GB" dirty="0">
                <a:effectLst/>
                <a:ea typeface="Arial Unicode MS"/>
                <a:cs typeface="Poppins" panose="00000500000000000000" pitchFamily="2" charset="0"/>
              </a:rPr>
              <a:t>European gas prices remain above the pre-crisis levels</a:t>
            </a:r>
            <a:endParaRPr lang="en-BE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65CC9-1296-A6BE-20C4-4D7E73A05086}"/>
              </a:ext>
            </a:extLst>
          </p:cNvPr>
          <p:cNvSpPr txBox="1"/>
          <p:nvPr/>
        </p:nvSpPr>
        <p:spPr>
          <a:xfrm>
            <a:off x="1494361" y="951561"/>
            <a:ext cx="97111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effectLst/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Gas prices </a:t>
            </a:r>
            <a:r>
              <a:rPr lang="en-GB" sz="1600" b="1" dirty="0"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in Europe in 2025</a:t>
            </a:r>
            <a:r>
              <a:rPr lang="en-GB" sz="1600" b="1" dirty="0">
                <a:effectLst/>
                <a:latin typeface="+mj-lt"/>
                <a:ea typeface="Aptos" panose="020B0004020202020204" pitchFamily="34" charset="0"/>
                <a:cs typeface="Poppins" panose="00000500000000000000" pitchFamily="2" charset="0"/>
              </a:rPr>
              <a:t>: 1.9 times higher than </a:t>
            </a:r>
            <a:r>
              <a:rPr lang="en-US" sz="1600" b="1" dirty="0">
                <a:latin typeface="+mj-lt"/>
                <a:ea typeface="Calibri" panose="020F0502020204030204" pitchFamily="34" charset="0"/>
                <a:cs typeface="Poppins" panose="00000500000000000000" pitchFamily="2" charset="0"/>
              </a:rPr>
              <a:t>pre-crisis levels (2014-2019)</a:t>
            </a:r>
            <a:endParaRPr lang="en-GB" sz="1600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955D8-A4F1-609C-46B0-9BC93952D82D}"/>
              </a:ext>
            </a:extLst>
          </p:cNvPr>
          <p:cNvSpPr/>
          <p:nvPr/>
        </p:nvSpPr>
        <p:spPr>
          <a:xfrm>
            <a:off x="2875111" y="5514665"/>
            <a:ext cx="7551279" cy="5847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8600" algn="ctr"/>
            <a:r>
              <a:rPr lang="en-US" sz="1600" b="1" dirty="0">
                <a:solidFill>
                  <a:srgbClr val="005CAB"/>
                </a:solidFill>
                <a:latin typeface="+mj-lt"/>
                <a:ea typeface="Arial Unicode MS"/>
                <a:cs typeface="Poppins" panose="00000500000000000000" pitchFamily="2" charset="0"/>
              </a:rPr>
              <a:t>C</a:t>
            </a:r>
            <a:r>
              <a:rPr lang="en-GB" sz="1600" b="1" dirty="0" err="1">
                <a:solidFill>
                  <a:schemeClr val="accent2"/>
                </a:solidFill>
                <a:latin typeface="+mj-lt"/>
                <a:ea typeface="Arial Unicode MS"/>
                <a:cs typeface="Poppins" panose="00000500000000000000" pitchFamily="2" charset="0"/>
              </a:rPr>
              <a:t>ompared</a:t>
            </a:r>
            <a:r>
              <a:rPr lang="en-GB" sz="1600" b="1" dirty="0">
                <a:solidFill>
                  <a:schemeClr val="accent2"/>
                </a:solidFill>
                <a:latin typeface="+mj-lt"/>
                <a:ea typeface="Arial Unicode MS"/>
                <a:cs typeface="Poppins" panose="00000500000000000000" pitchFamily="2" charset="0"/>
              </a:rPr>
              <a:t> to the USA, the gas price in Europe 2025 is 2.5 times higher, leaving Europe at a competitive disadvantage.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CF4D3-7BCC-34D6-C53F-5F278520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81" y="1552582"/>
            <a:ext cx="11105652" cy="35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4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4E9D2-06A9-5A7B-EF66-4E3F61CEC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929642-8CC4-B27A-CFBB-C033963C6E73}"/>
              </a:ext>
            </a:extLst>
          </p:cNvPr>
          <p:cNvSpPr txBox="1">
            <a:spLocks/>
          </p:cNvSpPr>
          <p:nvPr/>
        </p:nvSpPr>
        <p:spPr>
          <a:xfrm>
            <a:off x="452459" y="120198"/>
            <a:ext cx="11564820" cy="676281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37601C"/>
              </a:buClr>
            </a:pPr>
            <a:r>
              <a:rPr lang="en-GB" dirty="0">
                <a:solidFill>
                  <a:schemeClr val="tx1"/>
                </a:solidFill>
                <a:effectLst/>
                <a:ea typeface="Arial Unicode MS"/>
                <a:cs typeface="Poppins" panose="00000500000000000000" pitchFamily="2" charset="0"/>
              </a:rPr>
              <a:t>EU27 chemical demand: </a:t>
            </a:r>
            <a:r>
              <a:rPr lang="en-GB">
                <a:solidFill>
                  <a:schemeClr val="tx1"/>
                </a:solidFill>
                <a:effectLst/>
                <a:ea typeface="Arial Unicode MS"/>
                <a:cs typeface="Poppins" panose="00000500000000000000" pitchFamily="2" charset="0"/>
              </a:rPr>
              <a:t>2025 disappoints</a:t>
            </a:r>
            <a:endParaRPr lang="en-GB" dirty="0">
              <a:solidFill>
                <a:schemeClr val="tx1"/>
              </a:solidFill>
              <a:effectLst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F001B8F-D224-129D-24CF-525A15DDB3E8}"/>
              </a:ext>
            </a:extLst>
          </p:cNvPr>
          <p:cNvSpPr txBox="1">
            <a:spLocks/>
          </p:cNvSpPr>
          <p:nvPr/>
        </p:nvSpPr>
        <p:spPr>
          <a:xfrm>
            <a:off x="906084" y="6361907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</a:t>
            </a:r>
            <a:r>
              <a:rPr lang="en-GB" sz="1200" dirty="0">
                <a:solidFill>
                  <a:schemeClr val="tx2"/>
                </a:solidFill>
              </a:rPr>
              <a:t>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3C93E-C000-B3BD-EB87-C91F45546133}"/>
              </a:ext>
            </a:extLst>
          </p:cNvPr>
          <p:cNvSpPr txBox="1"/>
          <p:nvPr/>
        </p:nvSpPr>
        <p:spPr>
          <a:xfrm>
            <a:off x="304590" y="4782065"/>
            <a:ext cx="6176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*T</a:t>
            </a:r>
            <a:r>
              <a:rPr lang="en-US" sz="1200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he disconnect between chemicals and other manufacturing sectors remains high.</a:t>
            </a:r>
            <a:endParaRPr lang="LID4096" sz="12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13CE6-E4F9-8156-4991-80D525E98C27}"/>
              </a:ext>
            </a:extLst>
          </p:cNvPr>
          <p:cNvSpPr/>
          <p:nvPr/>
        </p:nvSpPr>
        <p:spPr>
          <a:xfrm>
            <a:off x="2810991" y="5810025"/>
            <a:ext cx="7340927" cy="3385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/>
            <a:r>
              <a:rPr lang="en-US" sz="1600" b="1" dirty="0">
                <a:solidFill>
                  <a:srgbClr val="005CAB"/>
                </a:solidFill>
              </a:rPr>
              <a:t>EU27 chemical output remains 11% </a:t>
            </a:r>
            <a:r>
              <a:rPr lang="en-US" sz="1600" b="1" dirty="0">
                <a:solidFill>
                  <a:schemeClr val="accent2"/>
                </a:solidFill>
              </a:rPr>
              <a:t>below</a:t>
            </a:r>
            <a:r>
              <a:rPr lang="en-US" sz="1600" b="1" dirty="0">
                <a:solidFill>
                  <a:srgbClr val="005CAB"/>
                </a:solidFill>
              </a:rPr>
              <a:t> the pre-crisis levels (2014 to 2019)</a:t>
            </a:r>
            <a:endParaRPr lang="en-US" sz="1600" b="1" dirty="0">
              <a:solidFill>
                <a:srgbClr val="005CAB"/>
              </a:solidFill>
              <a:cs typeface="Poppins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1AB9D8-5F18-0533-EB3A-31175B350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90" y="1042343"/>
            <a:ext cx="11712689" cy="373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5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990AA-E4CF-A497-F6AE-9CFFB8F3E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E6C2970-B94D-50DD-7886-97CE42F8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25" y="142443"/>
            <a:ext cx="11698675" cy="620587"/>
          </a:xfrm>
        </p:spPr>
        <p:txBody>
          <a:bodyPr>
            <a:noAutofit/>
          </a:bodyPr>
          <a:lstStyle/>
          <a:p>
            <a:r>
              <a:rPr lang="en-US" sz="2800" dirty="0"/>
              <a:t>Q4-2025: EU chemicals and automotive sectors remain in crisis mode</a:t>
            </a:r>
            <a:endParaRPr lang="en-GB" sz="2900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C6CE1C6D-BA77-51B1-1F14-1A0BE0EBFEF3}"/>
              </a:ext>
            </a:extLst>
          </p:cNvPr>
          <p:cNvSpPr txBox="1">
            <a:spLocks/>
          </p:cNvSpPr>
          <p:nvPr/>
        </p:nvSpPr>
        <p:spPr>
          <a:xfrm>
            <a:off x="1050829" y="6540788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3000" dirty="0">
                <a:solidFill>
                  <a:schemeClr val="tx2"/>
                </a:solidFill>
                <a:latin typeface="+mj-lt"/>
              </a:rPr>
              <a:t>Source: Cefic Analysis based on Eurostat Data, </a:t>
            </a:r>
            <a:r>
              <a:rPr lang="en-US" sz="30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Size of bubbles is calculated by taking into account the contribution of added value by sector for 2024.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6911B-7FEA-B6BC-BA19-6D940695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988" y="939927"/>
            <a:ext cx="8398004" cy="54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8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37CE8-6CBD-F2BC-979A-275F79759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C742-67CD-4693-C333-5D9B85E3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39" y="187349"/>
            <a:ext cx="11391722" cy="645179"/>
          </a:xfrm>
        </p:spPr>
        <p:txBody>
          <a:bodyPr>
            <a:noAutofit/>
          </a:bodyPr>
          <a:lstStyle/>
          <a:p>
            <a:r>
              <a:rPr lang="en-GB" dirty="0">
                <a:effectLst/>
                <a:ea typeface="Arial Unicode MS"/>
                <a:cs typeface="Poppins" panose="00000500000000000000" pitchFamily="2" charset="0"/>
              </a:rPr>
              <a:t>EU27 chemicals capacity utilisation remains steadily low</a:t>
            </a:r>
            <a:endParaRPr lang="en-GB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05F60-2B6C-C866-26D1-1B0A14F97532}"/>
              </a:ext>
            </a:extLst>
          </p:cNvPr>
          <p:cNvSpPr txBox="1"/>
          <p:nvPr/>
        </p:nvSpPr>
        <p:spPr>
          <a:xfrm>
            <a:off x="6318473" y="900538"/>
            <a:ext cx="5571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noProof="0" dirty="0">
                <a:effectLst/>
                <a:latin typeface="+mj-lt"/>
                <a:cs typeface="Poppins" panose="00000500000000000000" pitchFamily="2" charset="0"/>
              </a:rPr>
              <a:t>EU27 </a:t>
            </a:r>
            <a:r>
              <a:rPr lang="en-GB" sz="1600" b="1" dirty="0">
                <a:latin typeface="+mj-lt"/>
                <a:cs typeface="Poppins" panose="00000500000000000000" pitchFamily="2" charset="0"/>
              </a:rPr>
              <a:t>c</a:t>
            </a:r>
            <a:r>
              <a:rPr lang="en-GB" sz="1600" b="1" noProof="0" dirty="0" err="1">
                <a:effectLst/>
                <a:latin typeface="+mj-lt"/>
                <a:cs typeface="Poppins" panose="00000500000000000000" pitchFamily="2" charset="0"/>
              </a:rPr>
              <a:t>hemicals</a:t>
            </a:r>
            <a:r>
              <a:rPr lang="en-GB" sz="1600" b="1" noProof="0" dirty="0">
                <a:effectLst/>
                <a:latin typeface="+mj-lt"/>
                <a:cs typeface="Poppins" panose="00000500000000000000" pitchFamily="2" charset="0"/>
              </a:rPr>
              <a:t> capacity utilisation remains well below </a:t>
            </a:r>
          </a:p>
          <a:p>
            <a:pPr algn="ctr"/>
            <a:r>
              <a:rPr lang="en-GB" sz="1600" b="1" noProof="0" dirty="0">
                <a:effectLst/>
                <a:latin typeface="+mj-lt"/>
                <a:cs typeface="Poppins" panose="00000500000000000000" pitchFamily="2" charset="0"/>
              </a:rPr>
              <a:t>the manufacturing’s levels</a:t>
            </a:r>
            <a:endParaRPr lang="en-GB" sz="1600" b="1" noProof="0" dirty="0">
              <a:effectLst/>
              <a:latin typeface="+mj-lt"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39233-2202-0BEA-51D1-DD8946843124}"/>
              </a:ext>
            </a:extLst>
          </p:cNvPr>
          <p:cNvSpPr txBox="1"/>
          <p:nvPr/>
        </p:nvSpPr>
        <p:spPr>
          <a:xfrm>
            <a:off x="364403" y="900538"/>
            <a:ext cx="5571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cs typeface="Poppins" panose="00000500000000000000" pitchFamily="2" charset="0"/>
              </a:rPr>
              <a:t>EU27 chemicals capacity utilisation remains well below </a:t>
            </a:r>
          </a:p>
          <a:p>
            <a:pPr algn="ctr"/>
            <a:r>
              <a:rPr lang="en-GB" sz="1600" b="1" dirty="0">
                <a:cs typeface="Poppins" panose="00000500000000000000" pitchFamily="2" charset="0"/>
              </a:rPr>
              <a:t>the long-term average </a:t>
            </a:r>
            <a:endParaRPr lang="en-GB" sz="1600" b="1" dirty="0"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ABCC219-0F44-E57F-0FB7-0DAD7B7D1A0B}"/>
              </a:ext>
            </a:extLst>
          </p:cNvPr>
          <p:cNvSpPr txBox="1">
            <a:spLocks/>
          </p:cNvSpPr>
          <p:nvPr/>
        </p:nvSpPr>
        <p:spPr>
          <a:xfrm>
            <a:off x="906084" y="6361907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</a:t>
            </a:r>
            <a:r>
              <a:rPr lang="en-GB" sz="1200" dirty="0">
                <a:solidFill>
                  <a:schemeClr val="tx2"/>
                </a:solidFill>
              </a:rPr>
              <a:t>Nace 20 only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3EDD28-68A3-CEF8-C5D2-7AEA6CDFCD4C}"/>
              </a:ext>
            </a:extLst>
          </p:cNvPr>
          <p:cNvSpPr/>
          <p:nvPr/>
        </p:nvSpPr>
        <p:spPr>
          <a:xfrm>
            <a:off x="2487537" y="5687182"/>
            <a:ext cx="7340927" cy="33855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1"/>
            <a:r>
              <a:rPr lang="en-GB" sz="1600" b="1" dirty="0">
                <a:solidFill>
                  <a:schemeClr val="accent2"/>
                </a:solidFill>
              </a:rPr>
              <a:t>EU27 chemicals operating at 10.2% below pre-crisis capacity (2014–2019)</a:t>
            </a:r>
            <a:endParaRPr lang="en-GB" sz="16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C9533-4488-86C7-8DD4-8AC2A602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79" y="1821484"/>
            <a:ext cx="11209782" cy="316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0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F3A20-B74E-0BDC-118B-8811B7A08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BB9A-238C-B83C-9C51-7A7F9F0B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39" y="187349"/>
            <a:ext cx="11391722" cy="645179"/>
          </a:xfrm>
        </p:spPr>
        <p:txBody>
          <a:bodyPr>
            <a:noAutofit/>
          </a:bodyPr>
          <a:lstStyle/>
          <a:p>
            <a:r>
              <a:rPr lang="en-GB" dirty="0">
                <a:ea typeface="Arial Unicode MS"/>
                <a:cs typeface="Poppins" panose="00000500000000000000" pitchFamily="2" charset="0"/>
              </a:rPr>
              <a:t>US</a:t>
            </a:r>
            <a:r>
              <a:rPr lang="en-GB" dirty="0">
                <a:effectLst/>
                <a:ea typeface="Arial Unicode MS"/>
                <a:cs typeface="Poppins" panose="00000500000000000000" pitchFamily="2" charset="0"/>
              </a:rPr>
              <a:t> chemicals capacity utilisation remains significantly </a:t>
            </a:r>
            <a:r>
              <a:rPr lang="en-GB" dirty="0">
                <a:ea typeface="Arial Unicode MS"/>
                <a:cs typeface="Poppins" panose="00000500000000000000" pitchFamily="2" charset="0"/>
              </a:rPr>
              <a:t>high</a:t>
            </a:r>
            <a:endParaRPr lang="en-GB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4D989-65C2-2F25-F7A6-25F94969FFE4}"/>
              </a:ext>
            </a:extLst>
          </p:cNvPr>
          <p:cNvSpPr txBox="1"/>
          <p:nvPr/>
        </p:nvSpPr>
        <p:spPr>
          <a:xfrm>
            <a:off x="6318473" y="900538"/>
            <a:ext cx="5571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noProof="0" dirty="0">
                <a:effectLst/>
                <a:latin typeface="+mj-lt"/>
                <a:cs typeface="Poppins" panose="00000500000000000000" pitchFamily="2" charset="0"/>
              </a:rPr>
              <a:t>US </a:t>
            </a:r>
            <a:r>
              <a:rPr lang="en-US" sz="1600" b="1" dirty="0">
                <a:latin typeface="+mj-lt"/>
                <a:cs typeface="Poppins" panose="00000500000000000000" pitchFamily="2" charset="0"/>
              </a:rPr>
              <a:t>c</a:t>
            </a:r>
            <a:r>
              <a:rPr lang="en-US" sz="1600" b="1" noProof="0" dirty="0" err="1">
                <a:effectLst/>
                <a:latin typeface="+mj-lt"/>
                <a:cs typeface="Poppins" panose="00000500000000000000" pitchFamily="2" charset="0"/>
              </a:rPr>
              <a:t>hemicals</a:t>
            </a:r>
            <a:r>
              <a:rPr lang="en-US" sz="1600" b="1" noProof="0" dirty="0">
                <a:effectLst/>
                <a:latin typeface="+mj-lt"/>
                <a:cs typeface="Poppins" panose="00000500000000000000" pitchFamily="2" charset="0"/>
              </a:rPr>
              <a:t> capacity </a:t>
            </a:r>
            <a:r>
              <a:rPr lang="en-US" sz="1600" b="1" noProof="0" dirty="0" err="1">
                <a:effectLst/>
                <a:latin typeface="+mj-lt"/>
                <a:cs typeface="Poppins" panose="00000500000000000000" pitchFamily="2" charset="0"/>
              </a:rPr>
              <a:t>utilisation</a:t>
            </a:r>
            <a:r>
              <a:rPr lang="en-US" sz="1600" b="1" noProof="0" dirty="0">
                <a:effectLst/>
                <a:latin typeface="+mj-lt"/>
                <a:cs typeface="Poppins" panose="00000500000000000000" pitchFamily="2" charset="0"/>
              </a:rPr>
              <a:t> remains well above</a:t>
            </a:r>
          </a:p>
          <a:p>
            <a:pPr algn="ctr"/>
            <a:r>
              <a:rPr lang="en-US" sz="1600" b="1" dirty="0">
                <a:latin typeface="+mj-lt"/>
                <a:cs typeface="Poppins" panose="00000500000000000000" pitchFamily="2" charset="0"/>
              </a:rPr>
              <a:t>the long-term average (1991-2022)</a:t>
            </a:r>
            <a:endParaRPr lang="en-US" sz="1600" b="1" noProof="0" dirty="0">
              <a:effectLst/>
              <a:latin typeface="+mj-lt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106E-2427-AA61-BCA9-3E668E60AD85}"/>
              </a:ext>
            </a:extLst>
          </p:cNvPr>
          <p:cNvSpPr txBox="1"/>
          <p:nvPr/>
        </p:nvSpPr>
        <p:spPr>
          <a:xfrm>
            <a:off x="364403" y="900538"/>
            <a:ext cx="5571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US </a:t>
            </a:r>
            <a:r>
              <a:rPr lang="en-GB" sz="1600" b="1" dirty="0">
                <a:effectLst/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chemicals capacity utilisation slightly</a:t>
            </a:r>
          </a:p>
          <a:p>
            <a:pPr algn="ctr"/>
            <a:r>
              <a:rPr lang="en-GB" sz="1600" b="1" dirty="0">
                <a:uFill>
                  <a:solidFill>
                    <a:srgbClr val="528F2A"/>
                  </a:solidFill>
                </a:uFill>
                <a:latin typeface="+mj-lt"/>
                <a:ea typeface="Arial Unicode MS"/>
                <a:cs typeface="Poppins" panose="00000500000000000000" pitchFamily="2" charset="0"/>
              </a:rPr>
              <a:t>increased in Q4-2025</a:t>
            </a:r>
            <a:endParaRPr lang="en-GB" sz="1600" b="1" dirty="0">
              <a:effectLst/>
              <a:latin typeface="+mj-lt"/>
              <a:ea typeface="Arial Unicode MS"/>
              <a:cs typeface="Poppins" panose="00000500000000000000" pitchFamily="2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42506A-81AE-A1E7-4268-7F63CE765E68}"/>
              </a:ext>
            </a:extLst>
          </p:cNvPr>
          <p:cNvSpPr txBox="1">
            <a:spLocks/>
          </p:cNvSpPr>
          <p:nvPr/>
        </p:nvSpPr>
        <p:spPr>
          <a:xfrm>
            <a:off x="906084" y="6361907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7AE1D-88E6-DC12-8FF2-BA55783C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86" y="1809952"/>
            <a:ext cx="11571428" cy="3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7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E6AFA-3523-0DCE-5CB6-59E7C55E6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4CAF-E889-1E53-947C-1C53FFA0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94" y="242170"/>
            <a:ext cx="11391722" cy="715774"/>
          </a:xfrm>
        </p:spPr>
        <p:txBody>
          <a:bodyPr>
            <a:noAutofit/>
          </a:bodyPr>
          <a:lstStyle/>
          <a:p>
            <a:r>
              <a:rPr lang="en-GB" dirty="0">
                <a:effectLst/>
                <a:ea typeface="Arial Unicode MS"/>
                <a:cs typeface="Poppins" panose="00000500000000000000" pitchFamily="2" charset="0"/>
              </a:rPr>
              <a:t>Weak demand continues to weigh on EU27 chemical sales*</a:t>
            </a:r>
            <a:endParaRPr lang="en-GB" dirty="0"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43BD283-F9F5-F5A9-5EA7-1488EE1D623D}"/>
              </a:ext>
            </a:extLst>
          </p:cNvPr>
          <p:cNvSpPr txBox="1">
            <a:spLocks/>
          </p:cNvSpPr>
          <p:nvPr/>
        </p:nvSpPr>
        <p:spPr>
          <a:xfrm>
            <a:off x="906084" y="6361907"/>
            <a:ext cx="9132163" cy="3495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51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8163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◦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en-GB" sz="1200" dirty="0">
                <a:solidFill>
                  <a:schemeClr val="tx2"/>
                </a:solidFill>
                <a:latin typeface="+mj-lt"/>
              </a:rPr>
              <a:t>Source: Cefic Analysis based on Eurostat Data, Nace 20 only, *2025 (Jan-Nov)</a:t>
            </a:r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BE709-3B6B-4DAD-F980-B32662A0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00" y="1375900"/>
            <a:ext cx="11626674" cy="33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234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6">
      <a:dk1>
        <a:srgbClr val="595959"/>
      </a:dk1>
      <a:lt1>
        <a:srgbClr val="FFFFFF"/>
      </a:lt1>
      <a:dk2>
        <a:srgbClr val="69747A"/>
      </a:dk2>
      <a:lt2>
        <a:srgbClr val="FFFFFF"/>
      </a:lt2>
      <a:accent1>
        <a:srgbClr val="5BBAA5"/>
      </a:accent1>
      <a:accent2>
        <a:srgbClr val="005CAB"/>
      </a:accent2>
      <a:accent3>
        <a:srgbClr val="F47B20"/>
      </a:accent3>
      <a:accent4>
        <a:srgbClr val="59A18C"/>
      </a:accent4>
      <a:accent5>
        <a:srgbClr val="0076C0"/>
      </a:accent5>
      <a:accent6>
        <a:srgbClr val="79B778"/>
      </a:accent6>
      <a:hlink>
        <a:srgbClr val="92C039"/>
      </a:hlink>
      <a:folHlink>
        <a:srgbClr val="92C039"/>
      </a:folHlink>
    </a:clrScheme>
    <a:fontScheme name="Personnalisé 10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ED545E7-0388-4661-B91A-1894AE1B451C}" vid="{9131873B-2664-4952-97A0-F06AFCF94F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51ab7c41-b059-4fba-bc0c-4efa77139169" ContentTypeId="0x010100CC1452B3D32F8440B544A8D906354C2B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EFIC_Doc" ma:contentTypeID="0x010100CC1452B3D32F8440B544A8D906354C2B00891CC1E628F8694CBBE43AF155309C0A" ma:contentTypeVersion="54" ma:contentTypeDescription="" ma:contentTypeScope="" ma:versionID="e1b6eb3c6dc356be46cc0e2975ad50d8">
  <xsd:schema xmlns:xsd="http://www.w3.org/2001/XMLSchema" xmlns:xs="http://www.w3.org/2001/XMLSchema" xmlns:p="http://schemas.microsoft.com/office/2006/metadata/properties" xmlns:ns2="063f955d-52cd-40b2-80f5-70171ea2be06" targetNamespace="http://schemas.microsoft.com/office/2006/metadata/properties" ma:root="true" ma:fieldsID="d82a30b5e58e273bb6299b844f0fa06a" ns2:_="">
    <xsd:import namespace="063f955d-52cd-40b2-80f5-70171ea2be06"/>
    <xsd:element name="properties">
      <xsd:complexType>
        <xsd:sequence>
          <xsd:element name="documentManagement">
            <xsd:complexType>
              <xsd:all>
                <xsd:element ref="ns2:mf725ba62fce447fb9bbcc06eaaae514" minOccurs="0"/>
                <xsd:element ref="ns2:TaxCatchAll" minOccurs="0"/>
                <xsd:element ref="ns2:TaxCatchAllLabel" minOccurs="0"/>
                <xsd:element ref="ns2:c48dca2c4d3f41848d6c6bfa73049c67" minOccurs="0"/>
                <xsd:element ref="ns2:Document_comments" minOccurs="0"/>
                <xsd:element ref="ns2:Expiration_date" minOccurs="0"/>
                <xsd:element ref="ns2:i3815fca76db49ac95ea420f7cf911c6" minOccurs="0"/>
                <xsd:element ref="ns2:e88422c06c974aee9bbadae853be99f3" minOccurs="0"/>
                <xsd:element ref="ns2:Context" minOccurs="0"/>
                <xsd:element ref="ns2:Doc_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f955d-52cd-40b2-80f5-70171ea2be06" elementFormDefault="qualified">
    <xsd:import namespace="http://schemas.microsoft.com/office/2006/documentManagement/types"/>
    <xsd:import namespace="http://schemas.microsoft.com/office/infopath/2007/PartnerControls"/>
    <xsd:element name="mf725ba62fce447fb9bbcc06eaaae514" ma:index="8" ma:taxonomy="true" ma:internalName="mf725ba62fce447fb9bbcc06eaaae514" ma:taxonomyFieldName="Document_status" ma:displayName="Doc status" ma:default="7;#Being worked on|61239119-fb6b-4477-99a9-0d9e8dd1a49e" ma:fieldId="{6f725ba6-2fce-447f-b9bb-cc06eaaae514}" ma:sspId="51ab7c41-b059-4fba-bc0c-4efa77139169" ma:termSetId="20c9d287-53e8-4803-b29d-4667889bb3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1e4a6c7-ffa3-4f74-9dc2-2d528674baa1}" ma:internalName="TaxCatchAll" ma:showField="CatchAllData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1e4a6c7-ffa3-4f74-9dc2-2d528674baa1}" ma:internalName="TaxCatchAllLabel" ma:readOnly="true" ma:showField="CatchAllDataLabel" ma:web="4c0c3a75-ac74-4d90-8478-8c4d54dc6d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8dca2c4d3f41848d6c6bfa73049c67" ma:index="12" ma:taxonomy="true" ma:internalName="c48dca2c4d3f41848d6c6bfa73049c67" ma:taxonomyFieldName="Document_Type" ma:displayName="Doc type" ma:readOnly="false" ma:default="9;#NA|985ce182-55de-4937-95b7-506adedf733b" ma:fieldId="{c48dca2c-4d3f-4184-8d6c-6bfa73049c67}" ma:sspId="51ab7c41-b059-4fba-bc0c-4efa77139169" ma:termSetId="1e542667-cb91-40c1-95af-574bb1f27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comments" ma:index="14" nillable="true" ma:displayName="Doc comments" ma:internalName="Document_comments">
      <xsd:simpleType>
        <xsd:restriction base="dms:Note">
          <xsd:maxLength value="255"/>
        </xsd:restriction>
      </xsd:simpleType>
    </xsd:element>
    <xsd:element name="Expiration_date" ma:index="15" nillable="true" ma:displayName="Expiration date" ma:format="DateOnly" ma:internalName="Expiration_date">
      <xsd:simpleType>
        <xsd:restriction base="dms:DateTime"/>
      </xsd:simpleType>
    </xsd:element>
    <xsd:element name="i3815fca76db49ac95ea420f7cf911c6" ma:index="16" ma:taxonomy="true" ma:internalName="i3815fca76db49ac95ea420f7cf911c6" ma:taxonomyFieldName="Confidentiality" ma:displayName="Confidentiality" ma:default="8;#3 - Internal use only|444dad51-745a-4285-abc9-4365fac0ec25" ma:fieldId="{23815fca-76db-49ac-95ea-420f7cf911c6}" ma:sspId="51ab7c41-b059-4fba-bc0c-4efa77139169" ma:termSetId="4ce234e3-b8ca-4796-8882-4f21ffe1b8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8422c06c974aee9bbadae853be99f3" ma:index="18" ma:taxonomy="true" ma:internalName="e88422c06c974aee9bbadae853be99f3" ma:taxonomyFieldName="GDPR" ma:displayName="GDPR" ma:readOnly="false" ma:default="10;#NA|3fbde490-865b-454f-b890-2db0972ec210" ma:fieldId="{e88422c0-6c97-4aee-9bba-dae853be99f3}" ma:sspId="51ab7c41-b059-4fba-bc0c-4efa77139169" ma:termSetId="a70036e0-1808-4628-8c65-155ea273b1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xt" ma:index="20" nillable="true" ma:displayName="Context" ma:internalName="Context">
      <xsd:simpleType>
        <xsd:restriction base="dms:Note">
          <xsd:maxLength value="255"/>
        </xsd:restriction>
      </xsd:simpleType>
    </xsd:element>
    <xsd:element name="Doc_Language" ma:index="21" nillable="true" ma:displayName="Doc language" ma:internalName="Doc_Languag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3f955d-52cd-40b2-80f5-70171ea2be06">
      <Value>10</Value>
      <Value>9</Value>
      <Value>8</Value>
      <Value>7</Value>
    </TaxCatchAll>
    <Document_comments xmlns="063f955d-52cd-40b2-80f5-70171ea2be06" xsi:nil="true"/>
    <mf725ba62fce447fb9bbcc06eaaae514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Being worked on</TermName>
          <TermId xmlns="http://schemas.microsoft.com/office/infopath/2007/PartnerControls">61239119-fb6b-4477-99a9-0d9e8dd1a49e</TermId>
        </TermInfo>
      </Terms>
    </mf725ba62fce447fb9bbcc06eaaae514>
    <Expiration_date xmlns="063f955d-52cd-40b2-80f5-70171ea2be06" xsi:nil="true"/>
    <Context xmlns="063f955d-52cd-40b2-80f5-70171ea2be06" xsi:nil="true"/>
    <Doc_Language xmlns="063f955d-52cd-40b2-80f5-70171ea2be06" xsi:nil="true"/>
    <i3815fca76db49ac95ea420f7cf911c6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3 - Internal use only</TermName>
          <TermId xmlns="http://schemas.microsoft.com/office/infopath/2007/PartnerControls">444dad51-745a-4285-abc9-4365fac0ec25</TermId>
        </TermInfo>
      </Terms>
    </i3815fca76db49ac95ea420f7cf911c6>
    <e88422c06c974aee9bbadae853be99f3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3fbde490-865b-454f-b890-2db0972ec210</TermId>
        </TermInfo>
      </Terms>
    </e88422c06c974aee9bbadae853be99f3>
    <c48dca2c4d3f41848d6c6bfa73049c67 xmlns="063f955d-52cd-40b2-80f5-70171ea2be0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NA</TermName>
          <TermId xmlns="http://schemas.microsoft.com/office/infopath/2007/PartnerControls">985ce182-55de-4937-95b7-506adedf733b</TermId>
        </TermInfo>
      </Terms>
    </c48dca2c4d3f41848d6c6bfa73049c67>
  </documentManagement>
</p:properties>
</file>

<file path=customXml/itemProps1.xml><?xml version="1.0" encoding="utf-8"?>
<ds:datastoreItem xmlns:ds="http://schemas.openxmlformats.org/officeDocument/2006/customXml" ds:itemID="{19A5A8A3-80B2-46DD-88EB-21768E5E3BB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414E46FC-FD89-4413-8290-311AE2DC94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3f955d-52cd-40b2-80f5-70171ea2b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258465-8FE7-4CC6-B45F-38ECF8E720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128B1D0-2932-4E2A-998F-F001E6F950B2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063f955d-52cd-40b2-80f5-70171ea2be06"/>
    <ds:schemaRef ds:uri="http://www.w3.org/XML/1998/namespace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Cefic_ppt_green_template</Template>
  <TotalTime>0</TotalTime>
  <Words>782</Words>
  <Application>Microsoft Office PowerPoint</Application>
  <PresentationFormat>Widescreen</PresentationFormat>
  <Paragraphs>88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Aptos</vt:lpstr>
      <vt:lpstr>Arial</vt:lpstr>
      <vt:lpstr>Arial Unicode MS</vt:lpstr>
      <vt:lpstr>Calibri</vt:lpstr>
      <vt:lpstr>Calibri Light</vt:lpstr>
      <vt:lpstr>Police système Courant</vt:lpstr>
      <vt:lpstr>Poppins</vt:lpstr>
      <vt:lpstr>Wingdings</vt:lpstr>
      <vt:lpstr>Thème Office</vt:lpstr>
      <vt:lpstr>EU27 Chemical Industry: Latest Developments  (Q4-2025)</vt:lpstr>
      <vt:lpstr>EU27 chemicals business confidence remains weak in 2025</vt:lpstr>
      <vt:lpstr>EU27 chemicals business mood deteriorated significantly in 2025</vt:lpstr>
      <vt:lpstr>European gas prices remain above the pre-crisis levels</vt:lpstr>
      <vt:lpstr>PowerPoint Presentation</vt:lpstr>
      <vt:lpstr>Q4-2025: EU chemicals and automotive sectors remain in crisis mode</vt:lpstr>
      <vt:lpstr>EU27 chemicals capacity utilisation remains steadily low</vt:lpstr>
      <vt:lpstr>US chemicals capacity utilisation remains significantly high</vt:lpstr>
      <vt:lpstr>Weak demand continues to weigh on EU27 chemical sales*</vt:lpstr>
      <vt:lpstr>2025: EU27 chemicals production fell below 2024 levels in all segments</vt:lpstr>
      <vt:lpstr>2025: EU27 chemicals production 2.4% below 2024 levels</vt:lpstr>
      <vt:lpstr>2025 (Jan-Oct): EU27 chemical exports value 3.8% below 2024 levels</vt:lpstr>
      <vt:lpstr>2025 (Jan-Oct): EU27 chemical imports value slightly above 2024 levels</vt:lpstr>
      <vt:lpstr>2025: EU27 trade surplus in value €7.3 bn below 2024 levels (Jan-Oct)</vt:lpstr>
      <vt:lpstr>2025: EU27-USA  trade surplus down by €0.4 bn compared to 2024 (Jan-Oct)</vt:lpstr>
      <vt:lpstr>2025: EU27-China  trade deficit up by 0.7 MT compared to 2024 (Jan-Oct)</vt:lpstr>
      <vt:lpstr>2025: EU27 chemical exports volume 3.3% below 2024 levels (Jan-Oct)</vt:lpstr>
      <vt:lpstr>2025: EU27 chemical imports volume +4.3% above 2024 levels (Jan-Oct)</vt:lpstr>
      <vt:lpstr>2025: EU27 trade deficit in volume above 2024 levels (Jan-Oct)</vt:lpstr>
      <vt:lpstr>Trade balance summary: 2025 vs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TUERLINCKX Catherine</dc:creator>
  <cp:lastModifiedBy>MULDER Ellen</cp:lastModifiedBy>
  <cp:revision>4</cp:revision>
  <dcterms:created xsi:type="dcterms:W3CDTF">2025-10-01T07:40:17Z</dcterms:created>
  <dcterms:modified xsi:type="dcterms:W3CDTF">2026-03-03T11:36:05Z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0x010100CC1452B3D32F8440B544A8D906354C2B00891CC1E628F8694CBBE43AF155309C0A</vt:lpwstr>
  </property>
  <property fmtid="{D5CDD505-2E9C-101B-9397-08002B2CF9AE}" pid="3" name="CEFIC_HI_ApprovalProcess">
    <vt:lpwstr>6;#No|3A7B5450-1449-4EB1-BCB1-40D40FC938D5</vt:lpwstr>
  </property>
  <property fmtid="{D5CDD505-2E9C-101B-9397-08002B2CF9AE}" pid="4" name="CEFIC_HI_Context">
    <vt:lpwstr/>
  </property>
  <property fmtid="{D5CDD505-2E9C-101B-9397-08002B2CF9AE}" pid="5" name="CEFIC_HI_Keywords">
    <vt:lpwstr/>
  </property>
  <property fmtid="{D5CDD505-2E9C-101B-9397-08002B2CF9AE}" pid="6" name="CEFIC_HI_DocumentStatus">
    <vt:lpwstr>5;#Draft|4CC06717-9187-48DF-B12D-441FBF367C32</vt:lpwstr>
  </property>
  <property fmtid="{D5CDD505-2E9C-101B-9397-08002B2CF9AE}" pid="7" name="CEFIC_Sensitivity">
    <vt:lpwstr/>
  </property>
  <property fmtid="{D5CDD505-2E9C-101B-9397-08002B2CF9AE}" pid="8" name="CEFIC_TargetAudience">
    <vt:lpwstr/>
  </property>
  <property fmtid="{D5CDD505-2E9C-101B-9397-08002B2CF9AE}" pid="9" name="Document Type">
    <vt:lpwstr>1;#Business documents|3c05f1a1-b89b-4b6b-8c97-e471b8cf36ed</vt:lpwstr>
  </property>
  <property fmtid="{D5CDD505-2E9C-101B-9397-08002B2CF9AE}" pid="10" name="MediaServiceImageTags">
    <vt:lpwstr/>
  </property>
  <property fmtid="{D5CDD505-2E9C-101B-9397-08002B2CF9AE}" pid="11" name="Order">
    <vt:r8>857400</vt:r8>
  </property>
  <property fmtid="{D5CDD505-2E9C-101B-9397-08002B2CF9AE}" pid="12" name="da00f7a73d0b440eae833cd29f7d4b8d">
    <vt:lpwstr>No|3A7B5450-1449-4EB1-BCB1-40D40FC938D5</vt:lpwstr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DocumentSetDescription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nc78952408e3422791080c99644f6b1a0">
    <vt:lpwstr>Business documents|3c05f1a1-b89b-4b6b-8c97-e471b8cf36ed</vt:lpwstr>
  </property>
  <property fmtid="{D5CDD505-2E9C-101B-9397-08002B2CF9AE}" pid="19" name="i19412b8b33f46ba8e0628cf6e2569d8">
    <vt:lpwstr>Draft|4CC06717-9187-48DF-B12D-441FBF367C32</vt:lpwstr>
  </property>
  <property fmtid="{D5CDD505-2E9C-101B-9397-08002B2CF9AE}" pid="20" name="_ExtendedDescription">
    <vt:lpwstr/>
  </property>
  <property fmtid="{D5CDD505-2E9C-101B-9397-08002B2CF9AE}" pid="21" name="TriggerFlowInfo">
    <vt:lpwstr/>
  </property>
  <property fmtid="{D5CDD505-2E9C-101B-9397-08002B2CF9AE}" pid="22" name="_dlc_DocIdItemGuid">
    <vt:lpwstr>19483014-4037-4623-81c1-ff82b6898f63</vt:lpwstr>
  </property>
  <property fmtid="{D5CDD505-2E9C-101B-9397-08002B2CF9AE}" pid="23" name="MSIP_Label_a31278c8-9e0c-4164-90a5-45ac4b30bdbb_Enabled">
    <vt:lpwstr>true</vt:lpwstr>
  </property>
  <property fmtid="{D5CDD505-2E9C-101B-9397-08002B2CF9AE}" pid="24" name="MSIP_Label_a31278c8-9e0c-4164-90a5-45ac4b30bdbb_SetDate">
    <vt:lpwstr>2024-01-22T13:15:46Z</vt:lpwstr>
  </property>
  <property fmtid="{D5CDD505-2E9C-101B-9397-08002B2CF9AE}" pid="25" name="MSIP_Label_a31278c8-9e0c-4164-90a5-45ac4b30bdbb_Method">
    <vt:lpwstr>Standard</vt:lpwstr>
  </property>
  <property fmtid="{D5CDD505-2E9C-101B-9397-08002B2CF9AE}" pid="26" name="MSIP_Label_a31278c8-9e0c-4164-90a5-45ac4b30bdbb_Name">
    <vt:lpwstr>Public</vt:lpwstr>
  </property>
  <property fmtid="{D5CDD505-2E9C-101B-9397-08002B2CF9AE}" pid="27" name="MSIP_Label_a31278c8-9e0c-4164-90a5-45ac4b30bdbb_SiteId">
    <vt:lpwstr>2aa31c1f-01c3-45fb-ac5d-93315bf8649e</vt:lpwstr>
  </property>
  <property fmtid="{D5CDD505-2E9C-101B-9397-08002B2CF9AE}" pid="28" name="MSIP_Label_a31278c8-9e0c-4164-90a5-45ac4b30bdbb_ActionId">
    <vt:lpwstr>7460f894-8600-452e-8e6f-9dc714465e71</vt:lpwstr>
  </property>
  <property fmtid="{D5CDD505-2E9C-101B-9397-08002B2CF9AE}" pid="29" name="MSIP_Label_a31278c8-9e0c-4164-90a5-45ac4b30bdbb_ContentBits">
    <vt:lpwstr>0</vt:lpwstr>
  </property>
  <property fmtid="{D5CDD505-2E9C-101B-9397-08002B2CF9AE}" pid="30" name="TaxKeyword">
    <vt:lpwstr/>
  </property>
  <property fmtid="{D5CDD505-2E9C-101B-9397-08002B2CF9AE}" pid="31" name="AI_AIDB_status_MM">
    <vt:lpwstr/>
  </property>
  <property fmtid="{D5CDD505-2E9C-101B-9397-08002B2CF9AE}" pid="32" name="Confidentiality">
    <vt:lpwstr>8;#3 - Internal use only|444dad51-745a-4285-abc9-4365fac0ec25</vt:lpwstr>
  </property>
  <property fmtid="{D5CDD505-2E9C-101B-9397-08002B2CF9AE}" pid="33" name="TaxKeywordTaxHTField">
    <vt:lpwstr/>
  </property>
  <property fmtid="{D5CDD505-2E9C-101B-9397-08002B2CF9AE}" pid="34" name="Document_Type">
    <vt:lpwstr>9;#NA|985ce182-55de-4937-95b7-506adedf733b</vt:lpwstr>
  </property>
  <property fmtid="{D5CDD505-2E9C-101B-9397-08002B2CF9AE}" pid="35" name="jdb7fc4e974a45188d91caad41c9ef17">
    <vt:lpwstr/>
  </property>
  <property fmtid="{D5CDD505-2E9C-101B-9397-08002B2CF9AE}" pid="36" name="AI_Normalisation_status">
    <vt:lpwstr/>
  </property>
  <property fmtid="{D5CDD505-2E9C-101B-9397-08002B2CF9AE}" pid="37" name="Document_status">
    <vt:lpwstr>7;#Being worked on|61239119-fb6b-4477-99a9-0d9e8dd1a49e</vt:lpwstr>
  </property>
  <property fmtid="{D5CDD505-2E9C-101B-9397-08002B2CF9AE}" pid="38" name="f56f3b9b03444df3b2ef6aaf7c0cbaa6">
    <vt:lpwstr/>
  </property>
  <property fmtid="{D5CDD505-2E9C-101B-9397-08002B2CF9AE}" pid="39" name="lcf76f155ced4ddcb4097134ff3c332f">
    <vt:lpwstr/>
  </property>
  <property fmtid="{D5CDD505-2E9C-101B-9397-08002B2CF9AE}" pid="40" name="GDPR">
    <vt:lpwstr>10;#NA|3fbde490-865b-454f-b890-2db0972ec210</vt:lpwstr>
  </property>
</Properties>
</file>